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25"/>
  </p:notesMasterIdLst>
  <p:sldIdLst>
    <p:sldId id="257" r:id="rId2"/>
    <p:sldId id="258" r:id="rId3"/>
    <p:sldId id="259" r:id="rId4"/>
    <p:sldId id="260" r:id="rId5"/>
    <p:sldId id="261" r:id="rId6"/>
    <p:sldId id="262" r:id="rId7"/>
    <p:sldId id="272" r:id="rId8"/>
    <p:sldId id="271" r:id="rId9"/>
    <p:sldId id="270" r:id="rId10"/>
    <p:sldId id="275" r:id="rId11"/>
    <p:sldId id="274" r:id="rId12"/>
    <p:sldId id="263" r:id="rId13"/>
    <p:sldId id="265" r:id="rId14"/>
    <p:sldId id="264" r:id="rId15"/>
    <p:sldId id="266" r:id="rId16"/>
    <p:sldId id="276" r:id="rId17"/>
    <p:sldId id="268" r:id="rId18"/>
    <p:sldId id="267" r:id="rId19"/>
    <p:sldId id="277" r:id="rId20"/>
    <p:sldId id="278" r:id="rId21"/>
    <p:sldId id="279" r:id="rId22"/>
    <p:sldId id="280" r:id="rId23"/>
    <p:sldId id="2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56209" autoAdjust="0"/>
  </p:normalViewPr>
  <p:slideViewPr>
    <p:cSldViewPr snapToGrid="0">
      <p:cViewPr varScale="1">
        <p:scale>
          <a:sx n="62" d="100"/>
          <a:sy n="62" d="100"/>
        </p:scale>
        <p:origin x="190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C48E47-4B1B-438B-A30A-EA40BD11493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D788B5F-3796-41EB-9268-CD1BFA0B87A9}">
      <dgm:prSet/>
      <dgm:spPr/>
      <dgm:t>
        <a:bodyPr/>
        <a:lstStyle/>
        <a:p>
          <a:r>
            <a:rPr lang="en-US" b="1"/>
            <a:t>Name</a:t>
          </a:r>
          <a:r>
            <a:rPr lang="en-US"/>
            <a:t>: Alex Mutebe </a:t>
          </a:r>
        </a:p>
      </dgm:t>
    </dgm:pt>
    <dgm:pt modelId="{53D8D905-E5CB-4FF0-AF94-79082E614F67}" type="parTrans" cxnId="{8F3EA2AC-299B-4788-981C-87B5A5DAF97E}">
      <dgm:prSet/>
      <dgm:spPr/>
      <dgm:t>
        <a:bodyPr/>
        <a:lstStyle/>
        <a:p>
          <a:endParaRPr lang="en-US"/>
        </a:p>
      </dgm:t>
    </dgm:pt>
    <dgm:pt modelId="{1B9C6D8F-FCBC-44DB-BF24-830E830CE816}" type="sibTrans" cxnId="{8F3EA2AC-299B-4788-981C-87B5A5DAF97E}">
      <dgm:prSet/>
      <dgm:spPr/>
      <dgm:t>
        <a:bodyPr/>
        <a:lstStyle/>
        <a:p>
          <a:endParaRPr lang="en-US"/>
        </a:p>
      </dgm:t>
    </dgm:pt>
    <dgm:pt modelId="{342EF14E-2D03-4DC1-BDB6-F802DBFAC166}">
      <dgm:prSet/>
      <dgm:spPr/>
      <dgm:t>
        <a:bodyPr/>
        <a:lstStyle/>
        <a:p>
          <a:r>
            <a:rPr lang="en-US" b="1"/>
            <a:t>Course</a:t>
          </a:r>
          <a:r>
            <a:rPr lang="en-US"/>
            <a:t>: MSc Data Science </a:t>
          </a:r>
        </a:p>
      </dgm:t>
    </dgm:pt>
    <dgm:pt modelId="{B9A383DA-ECDE-43A7-A770-BA64078B888C}" type="parTrans" cxnId="{1A19EF0C-AD58-4288-AF2C-450E58293051}">
      <dgm:prSet/>
      <dgm:spPr/>
      <dgm:t>
        <a:bodyPr/>
        <a:lstStyle/>
        <a:p>
          <a:endParaRPr lang="en-US"/>
        </a:p>
      </dgm:t>
    </dgm:pt>
    <dgm:pt modelId="{51BE2DB9-AC3B-44A6-BDDA-71CE744E950A}" type="sibTrans" cxnId="{1A19EF0C-AD58-4288-AF2C-450E58293051}">
      <dgm:prSet/>
      <dgm:spPr/>
      <dgm:t>
        <a:bodyPr/>
        <a:lstStyle/>
        <a:p>
          <a:endParaRPr lang="en-US"/>
        </a:p>
      </dgm:t>
    </dgm:pt>
    <dgm:pt modelId="{6D9DAD03-742A-4F9A-A61B-F1D190B4F59D}">
      <dgm:prSet/>
      <dgm:spPr/>
      <dgm:t>
        <a:bodyPr/>
        <a:lstStyle/>
        <a:p>
          <a:r>
            <a:rPr lang="en-US" b="1"/>
            <a:t>Module</a:t>
          </a:r>
          <a:r>
            <a:rPr lang="en-US"/>
            <a:t>: Research Methods and Professional Practice</a:t>
          </a:r>
        </a:p>
      </dgm:t>
    </dgm:pt>
    <dgm:pt modelId="{DE709E6F-6B9E-4A26-84C3-34A4D34C49EC}" type="parTrans" cxnId="{3CBE0E56-BD62-414B-A841-4F0FC423DE1B}">
      <dgm:prSet/>
      <dgm:spPr/>
      <dgm:t>
        <a:bodyPr/>
        <a:lstStyle/>
        <a:p>
          <a:endParaRPr lang="en-US"/>
        </a:p>
      </dgm:t>
    </dgm:pt>
    <dgm:pt modelId="{FD4C4CB9-E99F-4318-B6CB-2C51007711DD}" type="sibTrans" cxnId="{3CBE0E56-BD62-414B-A841-4F0FC423DE1B}">
      <dgm:prSet/>
      <dgm:spPr/>
      <dgm:t>
        <a:bodyPr/>
        <a:lstStyle/>
        <a:p>
          <a:endParaRPr lang="en-US"/>
        </a:p>
      </dgm:t>
    </dgm:pt>
    <dgm:pt modelId="{FD047478-11CE-4643-8A88-4E79990E5537}" type="pres">
      <dgm:prSet presAssocID="{35C48E47-4B1B-438B-A30A-EA40BD11493F}" presName="linear" presStyleCnt="0">
        <dgm:presLayoutVars>
          <dgm:animLvl val="lvl"/>
          <dgm:resizeHandles val="exact"/>
        </dgm:presLayoutVars>
      </dgm:prSet>
      <dgm:spPr/>
    </dgm:pt>
    <dgm:pt modelId="{393D78DA-7FD3-494B-A80F-450124533260}" type="pres">
      <dgm:prSet presAssocID="{7D788B5F-3796-41EB-9268-CD1BFA0B87A9}" presName="parentText" presStyleLbl="node1" presStyleIdx="0" presStyleCnt="3">
        <dgm:presLayoutVars>
          <dgm:chMax val="0"/>
          <dgm:bulletEnabled val="1"/>
        </dgm:presLayoutVars>
      </dgm:prSet>
      <dgm:spPr/>
    </dgm:pt>
    <dgm:pt modelId="{C05A307B-E79F-433D-A8F1-E28A63431067}" type="pres">
      <dgm:prSet presAssocID="{1B9C6D8F-FCBC-44DB-BF24-830E830CE816}" presName="spacer" presStyleCnt="0"/>
      <dgm:spPr/>
    </dgm:pt>
    <dgm:pt modelId="{CDAA85E6-0C3C-4EDF-8597-09DED62E05AC}" type="pres">
      <dgm:prSet presAssocID="{342EF14E-2D03-4DC1-BDB6-F802DBFAC166}" presName="parentText" presStyleLbl="node1" presStyleIdx="1" presStyleCnt="3">
        <dgm:presLayoutVars>
          <dgm:chMax val="0"/>
          <dgm:bulletEnabled val="1"/>
        </dgm:presLayoutVars>
      </dgm:prSet>
      <dgm:spPr/>
    </dgm:pt>
    <dgm:pt modelId="{B03806D6-0531-40C2-BC09-79AA1C2AD9DE}" type="pres">
      <dgm:prSet presAssocID="{51BE2DB9-AC3B-44A6-BDDA-71CE744E950A}" presName="spacer" presStyleCnt="0"/>
      <dgm:spPr/>
    </dgm:pt>
    <dgm:pt modelId="{C0E77AF4-4E56-4103-B576-403D9C3AF19C}" type="pres">
      <dgm:prSet presAssocID="{6D9DAD03-742A-4F9A-A61B-F1D190B4F59D}" presName="parentText" presStyleLbl="node1" presStyleIdx="2" presStyleCnt="3">
        <dgm:presLayoutVars>
          <dgm:chMax val="0"/>
          <dgm:bulletEnabled val="1"/>
        </dgm:presLayoutVars>
      </dgm:prSet>
      <dgm:spPr/>
    </dgm:pt>
  </dgm:ptLst>
  <dgm:cxnLst>
    <dgm:cxn modelId="{1A19EF0C-AD58-4288-AF2C-450E58293051}" srcId="{35C48E47-4B1B-438B-A30A-EA40BD11493F}" destId="{342EF14E-2D03-4DC1-BDB6-F802DBFAC166}" srcOrd="1" destOrd="0" parTransId="{B9A383DA-ECDE-43A7-A770-BA64078B888C}" sibTransId="{51BE2DB9-AC3B-44A6-BDDA-71CE744E950A}"/>
    <dgm:cxn modelId="{F690B312-6739-4A36-9A91-7FF33B1CEA33}" type="presOf" srcId="{7D788B5F-3796-41EB-9268-CD1BFA0B87A9}" destId="{393D78DA-7FD3-494B-A80F-450124533260}" srcOrd="0" destOrd="0" presId="urn:microsoft.com/office/officeart/2005/8/layout/vList2"/>
    <dgm:cxn modelId="{3CBE0E56-BD62-414B-A841-4F0FC423DE1B}" srcId="{35C48E47-4B1B-438B-A30A-EA40BD11493F}" destId="{6D9DAD03-742A-4F9A-A61B-F1D190B4F59D}" srcOrd="2" destOrd="0" parTransId="{DE709E6F-6B9E-4A26-84C3-34A4D34C49EC}" sibTransId="{FD4C4CB9-E99F-4318-B6CB-2C51007711DD}"/>
    <dgm:cxn modelId="{8F3EA2AC-299B-4788-981C-87B5A5DAF97E}" srcId="{35C48E47-4B1B-438B-A30A-EA40BD11493F}" destId="{7D788B5F-3796-41EB-9268-CD1BFA0B87A9}" srcOrd="0" destOrd="0" parTransId="{53D8D905-E5CB-4FF0-AF94-79082E614F67}" sibTransId="{1B9C6D8F-FCBC-44DB-BF24-830E830CE816}"/>
    <dgm:cxn modelId="{11CE8AAD-F4A0-481F-AFE5-801B1C137437}" type="presOf" srcId="{35C48E47-4B1B-438B-A30A-EA40BD11493F}" destId="{FD047478-11CE-4643-8A88-4E79990E5537}" srcOrd="0" destOrd="0" presId="urn:microsoft.com/office/officeart/2005/8/layout/vList2"/>
    <dgm:cxn modelId="{969822B7-16F8-4A20-A3E3-DC278278C040}" type="presOf" srcId="{342EF14E-2D03-4DC1-BDB6-F802DBFAC166}" destId="{CDAA85E6-0C3C-4EDF-8597-09DED62E05AC}" srcOrd="0" destOrd="0" presId="urn:microsoft.com/office/officeart/2005/8/layout/vList2"/>
    <dgm:cxn modelId="{9FE0BDE4-5B34-46EB-A0A1-57541274824C}" type="presOf" srcId="{6D9DAD03-742A-4F9A-A61B-F1D190B4F59D}" destId="{C0E77AF4-4E56-4103-B576-403D9C3AF19C}" srcOrd="0" destOrd="0" presId="urn:microsoft.com/office/officeart/2005/8/layout/vList2"/>
    <dgm:cxn modelId="{2B82B442-8691-440A-8122-B23FC33F1927}" type="presParOf" srcId="{FD047478-11CE-4643-8A88-4E79990E5537}" destId="{393D78DA-7FD3-494B-A80F-450124533260}" srcOrd="0" destOrd="0" presId="urn:microsoft.com/office/officeart/2005/8/layout/vList2"/>
    <dgm:cxn modelId="{4B425B43-4989-46CD-9A8B-1394F58828F0}" type="presParOf" srcId="{FD047478-11CE-4643-8A88-4E79990E5537}" destId="{C05A307B-E79F-433D-A8F1-E28A63431067}" srcOrd="1" destOrd="0" presId="urn:microsoft.com/office/officeart/2005/8/layout/vList2"/>
    <dgm:cxn modelId="{71A64BBF-8493-461D-B09A-BAE9A1A76D51}" type="presParOf" srcId="{FD047478-11CE-4643-8A88-4E79990E5537}" destId="{CDAA85E6-0C3C-4EDF-8597-09DED62E05AC}" srcOrd="2" destOrd="0" presId="urn:microsoft.com/office/officeart/2005/8/layout/vList2"/>
    <dgm:cxn modelId="{A97B86FD-CC10-4022-9B98-6F0DE5EBB837}" type="presParOf" srcId="{FD047478-11CE-4643-8A88-4E79990E5537}" destId="{B03806D6-0531-40C2-BC09-79AA1C2AD9DE}" srcOrd="3" destOrd="0" presId="urn:microsoft.com/office/officeart/2005/8/layout/vList2"/>
    <dgm:cxn modelId="{BFF499C4-01AB-4908-B8B0-66A977A9D5C0}" type="presParOf" srcId="{FD047478-11CE-4643-8A88-4E79990E5537}" destId="{C0E77AF4-4E56-4103-B576-403D9C3AF19C}"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3D78DA-7FD3-494B-A80F-450124533260}">
      <dsp:nvSpPr>
        <dsp:cNvPr id="0" name=""/>
        <dsp:cNvSpPr/>
      </dsp:nvSpPr>
      <dsp:spPr>
        <a:xfrm>
          <a:off x="0" y="13346"/>
          <a:ext cx="8915400" cy="59962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a:t>Name</a:t>
          </a:r>
          <a:r>
            <a:rPr lang="en-US" sz="2500" kern="1200"/>
            <a:t>: Alex Mutebe </a:t>
          </a:r>
        </a:p>
      </dsp:txBody>
      <dsp:txXfrm>
        <a:off x="29271" y="42617"/>
        <a:ext cx="8856858" cy="541083"/>
      </dsp:txXfrm>
    </dsp:sp>
    <dsp:sp modelId="{CDAA85E6-0C3C-4EDF-8597-09DED62E05AC}">
      <dsp:nvSpPr>
        <dsp:cNvPr id="0" name=""/>
        <dsp:cNvSpPr/>
      </dsp:nvSpPr>
      <dsp:spPr>
        <a:xfrm>
          <a:off x="0" y="684971"/>
          <a:ext cx="8915400" cy="59962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a:t>Course</a:t>
          </a:r>
          <a:r>
            <a:rPr lang="en-US" sz="2500" kern="1200"/>
            <a:t>: MSc Data Science </a:t>
          </a:r>
        </a:p>
      </dsp:txBody>
      <dsp:txXfrm>
        <a:off x="29271" y="714242"/>
        <a:ext cx="8856858" cy="541083"/>
      </dsp:txXfrm>
    </dsp:sp>
    <dsp:sp modelId="{C0E77AF4-4E56-4103-B576-403D9C3AF19C}">
      <dsp:nvSpPr>
        <dsp:cNvPr id="0" name=""/>
        <dsp:cNvSpPr/>
      </dsp:nvSpPr>
      <dsp:spPr>
        <a:xfrm>
          <a:off x="0" y="1356596"/>
          <a:ext cx="8915400" cy="59962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a:t>Module</a:t>
          </a:r>
          <a:r>
            <a:rPr lang="en-US" sz="2500" kern="1200"/>
            <a:t>: Research Methods and Professional Practice</a:t>
          </a:r>
        </a:p>
      </dsp:txBody>
      <dsp:txXfrm>
        <a:off x="29271" y="1385867"/>
        <a:ext cx="8856858" cy="54108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425E-7E45-4507-8837-F4A6D2C8FA0F}" type="datetimeFigureOut">
              <a:rPr lang="en-GB" smtClean="0"/>
              <a:t>03/07/2024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A2BAE-3B6C-4506-BA33-A86822AD552C}" type="slidenum">
              <a:rPr lang="en-GB" smtClean="0"/>
              <a:t>‹#›</a:t>
            </a:fld>
            <a:endParaRPr lang="en-GB"/>
          </a:p>
        </p:txBody>
      </p:sp>
    </p:spTree>
    <p:extLst>
      <p:ext uri="{BB962C8B-B14F-4D97-AF65-F5344CB8AC3E}">
        <p14:creationId xmlns:p14="http://schemas.microsoft.com/office/powerpoint/2010/main" val="2898431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5A2BAE-3B6C-4506-BA33-A86822AD552C}" type="slidenum">
              <a:rPr lang="en-GB" smtClean="0"/>
              <a:t>1</a:t>
            </a:fld>
            <a:endParaRPr lang="en-GB"/>
          </a:p>
        </p:txBody>
      </p:sp>
    </p:spTree>
    <p:extLst>
      <p:ext uri="{BB962C8B-B14F-4D97-AF65-F5344CB8AC3E}">
        <p14:creationId xmlns:p14="http://schemas.microsoft.com/office/powerpoint/2010/main" val="3802055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A2BAE-3B6C-4506-BA33-A86822AD552C}" type="slidenum">
              <a:rPr lang="en-GB" smtClean="0"/>
              <a:t>10</a:t>
            </a:fld>
            <a:endParaRPr lang="en-GB"/>
          </a:p>
        </p:txBody>
      </p:sp>
    </p:spTree>
    <p:extLst>
      <p:ext uri="{BB962C8B-B14F-4D97-AF65-F5344CB8AC3E}">
        <p14:creationId xmlns:p14="http://schemas.microsoft.com/office/powerpoint/2010/main" val="2548226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A2BAE-3B6C-4506-BA33-A86822AD552C}" type="slidenum">
              <a:rPr lang="en-GB" smtClean="0"/>
              <a:t>11</a:t>
            </a:fld>
            <a:endParaRPr lang="en-GB"/>
          </a:p>
        </p:txBody>
      </p:sp>
    </p:spTree>
    <p:extLst>
      <p:ext uri="{BB962C8B-B14F-4D97-AF65-F5344CB8AC3E}">
        <p14:creationId xmlns:p14="http://schemas.microsoft.com/office/powerpoint/2010/main" val="183948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GB" b="0" dirty="0"/>
          </a:p>
        </p:txBody>
      </p:sp>
      <p:sp>
        <p:nvSpPr>
          <p:cNvPr id="4" name="Slide Number Placeholder 3"/>
          <p:cNvSpPr>
            <a:spLocks noGrp="1"/>
          </p:cNvSpPr>
          <p:nvPr>
            <p:ph type="sldNum" sz="quarter" idx="5"/>
          </p:nvPr>
        </p:nvSpPr>
        <p:spPr/>
        <p:txBody>
          <a:bodyPr/>
          <a:lstStyle/>
          <a:p>
            <a:fld id="{595A2BAE-3B6C-4506-BA33-A86822AD552C}" type="slidenum">
              <a:rPr lang="en-GB" smtClean="0"/>
              <a:t>12</a:t>
            </a:fld>
            <a:endParaRPr lang="en-GB"/>
          </a:p>
        </p:txBody>
      </p:sp>
    </p:spTree>
    <p:extLst>
      <p:ext uri="{BB962C8B-B14F-4D97-AF65-F5344CB8AC3E}">
        <p14:creationId xmlns:p14="http://schemas.microsoft.com/office/powerpoint/2010/main" val="1349660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5A2BAE-3B6C-4506-BA33-A86822AD552C}" type="slidenum">
              <a:rPr lang="en-GB" smtClean="0"/>
              <a:t>13</a:t>
            </a:fld>
            <a:endParaRPr lang="en-GB"/>
          </a:p>
        </p:txBody>
      </p:sp>
    </p:spTree>
    <p:extLst>
      <p:ext uri="{BB962C8B-B14F-4D97-AF65-F5344CB8AC3E}">
        <p14:creationId xmlns:p14="http://schemas.microsoft.com/office/powerpoint/2010/main" val="3096783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3600" dirty="0"/>
          </a:p>
        </p:txBody>
      </p:sp>
      <p:sp>
        <p:nvSpPr>
          <p:cNvPr id="4" name="Slide Number Placeholder 3"/>
          <p:cNvSpPr>
            <a:spLocks noGrp="1"/>
          </p:cNvSpPr>
          <p:nvPr>
            <p:ph type="sldNum" sz="quarter" idx="5"/>
          </p:nvPr>
        </p:nvSpPr>
        <p:spPr/>
        <p:txBody>
          <a:bodyPr/>
          <a:lstStyle/>
          <a:p>
            <a:fld id="{595A2BAE-3B6C-4506-BA33-A86822AD552C}" type="slidenum">
              <a:rPr lang="en-GB" smtClean="0"/>
              <a:t>14</a:t>
            </a:fld>
            <a:endParaRPr lang="en-GB"/>
          </a:p>
        </p:txBody>
      </p:sp>
    </p:spTree>
    <p:extLst>
      <p:ext uri="{BB962C8B-B14F-4D97-AF65-F5344CB8AC3E}">
        <p14:creationId xmlns:p14="http://schemas.microsoft.com/office/powerpoint/2010/main" val="2060768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5A2BAE-3B6C-4506-BA33-A86822AD552C}" type="slidenum">
              <a:rPr lang="en-GB" smtClean="0"/>
              <a:t>15</a:t>
            </a:fld>
            <a:endParaRPr lang="en-GB"/>
          </a:p>
        </p:txBody>
      </p:sp>
    </p:spTree>
    <p:extLst>
      <p:ext uri="{BB962C8B-B14F-4D97-AF65-F5344CB8AC3E}">
        <p14:creationId xmlns:p14="http://schemas.microsoft.com/office/powerpoint/2010/main" val="547615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A2BAE-3B6C-4506-BA33-A86822AD552C}" type="slidenum">
              <a:rPr lang="en-GB" smtClean="0"/>
              <a:t>16</a:t>
            </a:fld>
            <a:endParaRPr lang="en-GB"/>
          </a:p>
        </p:txBody>
      </p:sp>
    </p:spTree>
    <p:extLst>
      <p:ext uri="{BB962C8B-B14F-4D97-AF65-F5344CB8AC3E}">
        <p14:creationId xmlns:p14="http://schemas.microsoft.com/office/powerpoint/2010/main" val="2333617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5A2BAE-3B6C-4506-BA33-A86822AD552C}" type="slidenum">
              <a:rPr lang="en-GB" smtClean="0"/>
              <a:t>17</a:t>
            </a:fld>
            <a:endParaRPr lang="en-GB"/>
          </a:p>
        </p:txBody>
      </p:sp>
    </p:spTree>
    <p:extLst>
      <p:ext uri="{BB962C8B-B14F-4D97-AF65-F5344CB8AC3E}">
        <p14:creationId xmlns:p14="http://schemas.microsoft.com/office/powerpoint/2010/main" val="2136504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5A2BAE-3B6C-4506-BA33-A86822AD552C}" type="slidenum">
              <a:rPr lang="en-GB" smtClean="0"/>
              <a:t>18</a:t>
            </a:fld>
            <a:endParaRPr lang="en-GB"/>
          </a:p>
        </p:txBody>
      </p:sp>
    </p:spTree>
    <p:extLst>
      <p:ext uri="{BB962C8B-B14F-4D97-AF65-F5344CB8AC3E}">
        <p14:creationId xmlns:p14="http://schemas.microsoft.com/office/powerpoint/2010/main" val="928139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5A2BAE-3B6C-4506-BA33-A86822AD552C}" type="slidenum">
              <a:rPr lang="en-GB" smtClean="0"/>
              <a:t>19</a:t>
            </a:fld>
            <a:endParaRPr lang="en-GB"/>
          </a:p>
        </p:txBody>
      </p:sp>
    </p:spTree>
    <p:extLst>
      <p:ext uri="{BB962C8B-B14F-4D97-AF65-F5344CB8AC3E}">
        <p14:creationId xmlns:p14="http://schemas.microsoft.com/office/powerpoint/2010/main" val="1417461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595A2BAE-3B6C-4506-BA33-A86822AD552C}" type="slidenum">
              <a:rPr lang="en-GB" smtClean="0"/>
              <a:t>2</a:t>
            </a:fld>
            <a:endParaRPr lang="en-GB"/>
          </a:p>
        </p:txBody>
      </p:sp>
    </p:spTree>
    <p:extLst>
      <p:ext uri="{BB962C8B-B14F-4D97-AF65-F5344CB8AC3E}">
        <p14:creationId xmlns:p14="http://schemas.microsoft.com/office/powerpoint/2010/main" val="1696881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5A2BAE-3B6C-4506-BA33-A86822AD552C}" type="slidenum">
              <a:rPr lang="en-GB" smtClean="0"/>
              <a:t>22</a:t>
            </a:fld>
            <a:endParaRPr lang="en-GB"/>
          </a:p>
        </p:txBody>
      </p:sp>
    </p:spTree>
    <p:extLst>
      <p:ext uri="{BB962C8B-B14F-4D97-AF65-F5344CB8AC3E}">
        <p14:creationId xmlns:p14="http://schemas.microsoft.com/office/powerpoint/2010/main" val="1991416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5A2BAE-3B6C-4506-BA33-A86822AD552C}" type="slidenum">
              <a:rPr lang="en-GB" smtClean="0"/>
              <a:t>23</a:t>
            </a:fld>
            <a:endParaRPr lang="en-GB"/>
          </a:p>
        </p:txBody>
      </p:sp>
    </p:spTree>
    <p:extLst>
      <p:ext uri="{BB962C8B-B14F-4D97-AF65-F5344CB8AC3E}">
        <p14:creationId xmlns:p14="http://schemas.microsoft.com/office/powerpoint/2010/main" val="805795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595A2BAE-3B6C-4506-BA33-A86822AD552C}" type="slidenum">
              <a:rPr lang="en-GB" smtClean="0"/>
              <a:t>3</a:t>
            </a:fld>
            <a:endParaRPr lang="en-GB"/>
          </a:p>
        </p:txBody>
      </p:sp>
    </p:spTree>
    <p:extLst>
      <p:ext uri="{BB962C8B-B14F-4D97-AF65-F5344CB8AC3E}">
        <p14:creationId xmlns:p14="http://schemas.microsoft.com/office/powerpoint/2010/main" val="1752950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5A2BAE-3B6C-4506-BA33-A86822AD552C}" type="slidenum">
              <a:rPr lang="en-GB" smtClean="0"/>
              <a:t>4</a:t>
            </a:fld>
            <a:endParaRPr lang="en-GB"/>
          </a:p>
        </p:txBody>
      </p:sp>
    </p:spTree>
    <p:extLst>
      <p:ext uri="{BB962C8B-B14F-4D97-AF65-F5344CB8AC3E}">
        <p14:creationId xmlns:p14="http://schemas.microsoft.com/office/powerpoint/2010/main" val="822114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95A2BAE-3B6C-4506-BA33-A86822AD552C}" type="slidenum">
              <a:rPr lang="en-GB" smtClean="0"/>
              <a:t>5</a:t>
            </a:fld>
            <a:endParaRPr lang="en-GB"/>
          </a:p>
        </p:txBody>
      </p:sp>
    </p:spTree>
    <p:extLst>
      <p:ext uri="{BB962C8B-B14F-4D97-AF65-F5344CB8AC3E}">
        <p14:creationId xmlns:p14="http://schemas.microsoft.com/office/powerpoint/2010/main" val="790934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A2BAE-3B6C-4506-BA33-A86822AD552C}" type="slidenum">
              <a:rPr lang="en-GB" smtClean="0"/>
              <a:t>6</a:t>
            </a:fld>
            <a:endParaRPr lang="en-GB"/>
          </a:p>
        </p:txBody>
      </p:sp>
    </p:spTree>
    <p:extLst>
      <p:ext uri="{BB962C8B-B14F-4D97-AF65-F5344CB8AC3E}">
        <p14:creationId xmlns:p14="http://schemas.microsoft.com/office/powerpoint/2010/main" val="979528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A2BAE-3B6C-4506-BA33-A86822AD552C}" type="slidenum">
              <a:rPr lang="en-GB" smtClean="0"/>
              <a:t>7</a:t>
            </a:fld>
            <a:endParaRPr lang="en-GB"/>
          </a:p>
        </p:txBody>
      </p:sp>
    </p:spTree>
    <p:extLst>
      <p:ext uri="{BB962C8B-B14F-4D97-AF65-F5344CB8AC3E}">
        <p14:creationId xmlns:p14="http://schemas.microsoft.com/office/powerpoint/2010/main" val="1200724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A2BAE-3B6C-4506-BA33-A86822AD552C}" type="slidenum">
              <a:rPr lang="en-GB" smtClean="0"/>
              <a:t>8</a:t>
            </a:fld>
            <a:endParaRPr lang="en-GB"/>
          </a:p>
        </p:txBody>
      </p:sp>
    </p:spTree>
    <p:extLst>
      <p:ext uri="{BB962C8B-B14F-4D97-AF65-F5344CB8AC3E}">
        <p14:creationId xmlns:p14="http://schemas.microsoft.com/office/powerpoint/2010/main" val="378439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95A2BAE-3B6C-4506-BA33-A86822AD552C}" type="slidenum">
              <a:rPr lang="en-GB" smtClean="0"/>
              <a:t>9</a:t>
            </a:fld>
            <a:endParaRPr lang="en-GB"/>
          </a:p>
        </p:txBody>
      </p:sp>
    </p:spTree>
    <p:extLst>
      <p:ext uri="{BB962C8B-B14F-4D97-AF65-F5344CB8AC3E}">
        <p14:creationId xmlns:p14="http://schemas.microsoft.com/office/powerpoint/2010/main" val="3108936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262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2509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79360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9594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41375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3875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466188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02515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8946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7785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3718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72648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60595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53252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38807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8243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7/3/2024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8301833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Layout" Target="../diagrams/layout1.xml"/><Relationship Id="rId11" Type="http://schemas.openxmlformats.org/officeDocument/2006/relationships/image" Target="../media/image2.png"/><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1.xml"/><Relationship Id="rId9" Type="http://schemas.microsoft.com/office/2007/relationships/diagramDrawing" Target="../diagrams/drawing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10.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2.png"/><Relationship Id="rId4" Type="http://schemas.openxmlformats.org/officeDocument/2006/relationships/notesSlide" Target="../notesSlides/notesSlide11.xml"/><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5743" y="1578811"/>
            <a:ext cx="10149840" cy="1280890"/>
          </a:xfrm>
        </p:spPr>
        <p:txBody>
          <a:bodyPr>
            <a:normAutofit fontScale="90000"/>
          </a:bodyPr>
          <a:lstStyle/>
          <a:p>
            <a:pPr algn="ctr"/>
            <a:r>
              <a:rPr lang="en-US" dirty="0"/>
              <a:t>Implementing Machine Learning Techniques in Enhancing Epidemic Modeling: A COVID-19 Case Study in Africa</a:t>
            </a:r>
          </a:p>
        </p:txBody>
      </p:sp>
      <p:graphicFrame>
        <p:nvGraphicFramePr>
          <p:cNvPr id="25" name="Content Placeholder 2">
            <a:extLst>
              <a:ext uri="{FF2B5EF4-FFF2-40B4-BE49-F238E27FC236}">
                <a16:creationId xmlns:a16="http://schemas.microsoft.com/office/drawing/2014/main" id="{D113D483-7A79-005F-43C6-F44F31335FD0}"/>
              </a:ext>
            </a:extLst>
          </p:cNvPr>
          <p:cNvGraphicFramePr>
            <a:graphicFrameLocks noGrp="1"/>
          </p:cNvGraphicFramePr>
          <p:nvPr>
            <p:ph idx="1"/>
          </p:nvPr>
        </p:nvGraphicFramePr>
        <p:xfrm>
          <a:off x="1685109" y="4607859"/>
          <a:ext cx="8915400" cy="19695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Rectangle 3"/>
          <p:cNvSpPr/>
          <p:nvPr/>
        </p:nvSpPr>
        <p:spPr>
          <a:xfrm>
            <a:off x="3950827" y="781977"/>
            <a:ext cx="4328429" cy="646331"/>
          </a:xfrm>
          <a:prstGeom prst="rect">
            <a:avLst/>
          </a:prstGeom>
        </p:spPr>
        <p:txBody>
          <a:bodyPr wrap="none">
            <a:spAutoFit/>
          </a:bodyPr>
          <a:lstStyle/>
          <a:p>
            <a:r>
              <a:rPr lang="en-US" sz="3600" b="1" dirty="0"/>
              <a:t>Research Proposal</a:t>
            </a:r>
          </a:p>
        </p:txBody>
      </p:sp>
      <p:pic>
        <p:nvPicPr>
          <p:cNvPr id="53" name="Audio 52">
            <a:hlinkClick r:id="" action="ppaction://media"/>
            <a:extLst>
              <a:ext uri="{FF2B5EF4-FFF2-40B4-BE49-F238E27FC236}">
                <a16:creationId xmlns:a16="http://schemas.microsoft.com/office/drawing/2014/main" id="{0FF28A04-A9F5-C3A3-70E9-9DFE4510B0F6}"/>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pic>
        <p:nvPicPr>
          <p:cNvPr id="59" name="Picture 58">
            <a:extLst>
              <a:ext uri="{FF2B5EF4-FFF2-40B4-BE49-F238E27FC236}">
                <a16:creationId xmlns:a16="http://schemas.microsoft.com/office/drawing/2014/main" id="{D9CAB1D8-32C4-9870-26CE-4C5C7E24DE56}"/>
              </a:ext>
            </a:extLst>
          </p:cNvPr>
          <p:cNvPicPr>
            <a:picLocks noChangeAspect="1"/>
          </p:cNvPicPr>
          <p:nvPr/>
        </p:nvPicPr>
        <p:blipFill>
          <a:blip r:embed="rId11"/>
          <a:stretch>
            <a:fillRect/>
          </a:stretch>
        </p:blipFill>
        <p:spPr>
          <a:xfrm>
            <a:off x="180400" y="53460"/>
            <a:ext cx="1046822" cy="624286"/>
          </a:xfrm>
          <a:prstGeom prst="rect">
            <a:avLst/>
          </a:prstGeom>
        </p:spPr>
      </p:pic>
    </p:spTree>
    <p:extLst>
      <p:ext uri="{BB962C8B-B14F-4D97-AF65-F5344CB8AC3E}">
        <p14:creationId xmlns:p14="http://schemas.microsoft.com/office/powerpoint/2010/main" val="3600769431"/>
      </p:ext>
    </p:extLst>
  </p:cSld>
  <p:clrMapOvr>
    <a:masterClrMapping/>
  </p:clrMapOvr>
  <mc:AlternateContent xmlns:mc="http://schemas.openxmlformats.org/markup-compatibility/2006">
    <mc:Choice xmlns:p14="http://schemas.microsoft.com/office/powerpoint/2010/main" Requires="p14">
      <p:transition spd="slow" p14:dur="2000" advTm="29569"/>
    </mc:Choice>
    <mc:Fallback>
      <p:transition spd="slow" advTm="29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52599"/>
          </a:xfrm>
        </p:spPr>
        <p:txBody>
          <a:bodyPr/>
          <a:lstStyle/>
          <a:p>
            <a:r>
              <a:rPr lang="en-US" b="1" dirty="0"/>
              <a:t>Methodology  cont.</a:t>
            </a:r>
            <a:endParaRPr lang="en-US" dirty="0"/>
          </a:p>
        </p:txBody>
      </p:sp>
      <p:sp>
        <p:nvSpPr>
          <p:cNvPr id="3" name="Content Placeholder 2"/>
          <p:cNvSpPr>
            <a:spLocks noGrp="1"/>
          </p:cNvSpPr>
          <p:nvPr>
            <p:ph idx="1"/>
          </p:nvPr>
        </p:nvSpPr>
        <p:spPr>
          <a:xfrm>
            <a:off x="1565690" y="1461643"/>
            <a:ext cx="3280247" cy="3777622"/>
          </a:xfrm>
        </p:spPr>
        <p:txBody>
          <a:bodyPr>
            <a:normAutofit/>
          </a:bodyPr>
          <a:lstStyle/>
          <a:p>
            <a:r>
              <a:rPr lang="en-US" dirty="0"/>
              <a:t>Data collection</a:t>
            </a:r>
          </a:p>
          <a:p>
            <a:r>
              <a:rPr lang="en-US" dirty="0"/>
              <a:t>Model development</a:t>
            </a:r>
          </a:p>
          <a:p>
            <a:r>
              <a:rPr lang="en-US" dirty="0"/>
              <a:t>Data Preprocessing</a:t>
            </a:r>
          </a:p>
          <a:p>
            <a:r>
              <a:rPr lang="en-US" dirty="0">
                <a:solidFill>
                  <a:srgbClr val="FF0000"/>
                </a:solidFill>
              </a:rPr>
              <a:t>Model training on historical data</a:t>
            </a:r>
          </a:p>
          <a:p>
            <a:r>
              <a:rPr lang="en-US" dirty="0"/>
              <a:t>Model validation and testing</a:t>
            </a:r>
          </a:p>
          <a:p>
            <a:pPr marL="0" indent="0">
              <a:buNone/>
            </a:pPr>
            <a:r>
              <a:rPr lang="en-US" dirty="0"/>
              <a:t>(Solanki &amp; Singh, 2021)</a:t>
            </a:r>
          </a:p>
        </p:txBody>
      </p:sp>
      <p:sp>
        <p:nvSpPr>
          <p:cNvPr id="11" name="TextBox 10">
            <a:extLst>
              <a:ext uri="{FF2B5EF4-FFF2-40B4-BE49-F238E27FC236}">
                <a16:creationId xmlns:a16="http://schemas.microsoft.com/office/drawing/2014/main" id="{9124259A-FBEF-E45E-C492-289C38F15919}"/>
              </a:ext>
            </a:extLst>
          </p:cNvPr>
          <p:cNvSpPr txBox="1"/>
          <p:nvPr/>
        </p:nvSpPr>
        <p:spPr>
          <a:xfrm>
            <a:off x="4633398" y="4632981"/>
            <a:ext cx="2488182" cy="276999"/>
          </a:xfrm>
          <a:prstGeom prst="rect">
            <a:avLst/>
          </a:prstGeom>
          <a:noFill/>
        </p:spPr>
        <p:txBody>
          <a:bodyPr wrap="none" rtlCol="0">
            <a:spAutoFit/>
          </a:bodyPr>
          <a:lstStyle/>
          <a:p>
            <a:r>
              <a:rPr lang="en-US" sz="1200" dirty="0"/>
              <a:t>Credit: Scientific Reports (2022)</a:t>
            </a:r>
            <a:endParaRPr lang="en-GB" sz="1200" dirty="0"/>
          </a:p>
        </p:txBody>
      </p:sp>
      <p:pic>
        <p:nvPicPr>
          <p:cNvPr id="12" name="Audio 11">
            <a:hlinkClick r:id="" action="ppaction://media"/>
            <a:extLst>
              <a:ext uri="{FF2B5EF4-FFF2-40B4-BE49-F238E27FC236}">
                <a16:creationId xmlns:a16="http://schemas.microsoft.com/office/drawing/2014/main" id="{9CFFA2D4-D184-9146-EDF8-0274036FC79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pic>
        <p:nvPicPr>
          <p:cNvPr id="123" name="Picture 122">
            <a:extLst>
              <a:ext uri="{FF2B5EF4-FFF2-40B4-BE49-F238E27FC236}">
                <a16:creationId xmlns:a16="http://schemas.microsoft.com/office/drawing/2014/main" id="{3C66CF7C-E280-3AD5-F419-686BFA8F2880}"/>
              </a:ext>
            </a:extLst>
          </p:cNvPr>
          <p:cNvPicPr>
            <a:picLocks noChangeAspect="1"/>
          </p:cNvPicPr>
          <p:nvPr/>
        </p:nvPicPr>
        <p:blipFill>
          <a:blip r:embed="rId6"/>
          <a:stretch>
            <a:fillRect/>
          </a:stretch>
        </p:blipFill>
        <p:spPr>
          <a:xfrm>
            <a:off x="4830807" y="1830756"/>
            <a:ext cx="7361193" cy="3948719"/>
          </a:xfrm>
          <a:prstGeom prst="rect">
            <a:avLst/>
          </a:prstGeom>
        </p:spPr>
      </p:pic>
      <p:pic>
        <p:nvPicPr>
          <p:cNvPr id="115" name="Picture 114">
            <a:extLst>
              <a:ext uri="{FF2B5EF4-FFF2-40B4-BE49-F238E27FC236}">
                <a16:creationId xmlns:a16="http://schemas.microsoft.com/office/drawing/2014/main" id="{E428A86E-43B2-BD9C-5EB5-B83129DB10A0}"/>
              </a:ext>
            </a:extLst>
          </p:cNvPr>
          <p:cNvPicPr>
            <a:picLocks noChangeAspect="1"/>
          </p:cNvPicPr>
          <p:nvPr/>
        </p:nvPicPr>
        <p:blipFill>
          <a:blip r:embed="rId7"/>
          <a:stretch>
            <a:fillRect/>
          </a:stretch>
        </p:blipFill>
        <p:spPr>
          <a:xfrm>
            <a:off x="4819714" y="1825634"/>
            <a:ext cx="7372286" cy="3954670"/>
          </a:xfrm>
          <a:prstGeom prst="rect">
            <a:avLst/>
          </a:prstGeom>
        </p:spPr>
      </p:pic>
      <p:pic>
        <p:nvPicPr>
          <p:cNvPr id="117" name="Picture 116">
            <a:extLst>
              <a:ext uri="{FF2B5EF4-FFF2-40B4-BE49-F238E27FC236}">
                <a16:creationId xmlns:a16="http://schemas.microsoft.com/office/drawing/2014/main" id="{B7088AC0-2160-B965-E1DE-BC03E7F969B8}"/>
              </a:ext>
            </a:extLst>
          </p:cNvPr>
          <p:cNvPicPr>
            <a:picLocks noChangeAspect="1"/>
          </p:cNvPicPr>
          <p:nvPr/>
        </p:nvPicPr>
        <p:blipFill>
          <a:blip r:embed="rId8"/>
          <a:stretch>
            <a:fillRect/>
          </a:stretch>
        </p:blipFill>
        <p:spPr>
          <a:xfrm>
            <a:off x="4815024" y="1824969"/>
            <a:ext cx="7380405" cy="3959027"/>
          </a:xfrm>
          <a:prstGeom prst="rect">
            <a:avLst/>
          </a:prstGeom>
        </p:spPr>
      </p:pic>
      <p:pic>
        <p:nvPicPr>
          <p:cNvPr id="4" name="Picture 3">
            <a:extLst>
              <a:ext uri="{FF2B5EF4-FFF2-40B4-BE49-F238E27FC236}">
                <a16:creationId xmlns:a16="http://schemas.microsoft.com/office/drawing/2014/main" id="{FA6E0057-3243-3566-8B37-EC30BE3F16C8}"/>
              </a:ext>
            </a:extLst>
          </p:cNvPr>
          <p:cNvPicPr>
            <a:picLocks noChangeAspect="1"/>
          </p:cNvPicPr>
          <p:nvPr/>
        </p:nvPicPr>
        <p:blipFill>
          <a:blip r:embed="rId9"/>
          <a:stretch>
            <a:fillRect/>
          </a:stretch>
        </p:blipFill>
        <p:spPr>
          <a:xfrm>
            <a:off x="180400" y="53460"/>
            <a:ext cx="1046822" cy="624286"/>
          </a:xfrm>
          <a:prstGeom prst="rect">
            <a:avLst/>
          </a:prstGeom>
        </p:spPr>
      </p:pic>
    </p:spTree>
    <p:extLst>
      <p:ext uri="{BB962C8B-B14F-4D97-AF65-F5344CB8AC3E}">
        <p14:creationId xmlns:p14="http://schemas.microsoft.com/office/powerpoint/2010/main" val="1017863433"/>
      </p:ext>
    </p:extLst>
  </p:cSld>
  <p:clrMapOvr>
    <a:masterClrMapping/>
  </p:clrMapOvr>
  <mc:AlternateContent xmlns:mc="http://schemas.openxmlformats.org/markup-compatibility/2006">
    <mc:Choice xmlns:p14="http://schemas.microsoft.com/office/powerpoint/2010/main" Requires="p14">
      <p:transition spd="slow" p14:dur="2000" advTm="47102"/>
    </mc:Choice>
    <mc:Fallback>
      <p:transition spd="slow" advTm="47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52599"/>
          </a:xfrm>
        </p:spPr>
        <p:txBody>
          <a:bodyPr/>
          <a:lstStyle/>
          <a:p>
            <a:r>
              <a:rPr lang="en-US" b="1" dirty="0"/>
              <a:t>Methodology  cont.</a:t>
            </a:r>
            <a:endParaRPr lang="en-US" dirty="0"/>
          </a:p>
        </p:txBody>
      </p:sp>
      <p:sp>
        <p:nvSpPr>
          <p:cNvPr id="3" name="Content Placeholder 2"/>
          <p:cNvSpPr>
            <a:spLocks noGrp="1"/>
          </p:cNvSpPr>
          <p:nvPr>
            <p:ph idx="1"/>
          </p:nvPr>
        </p:nvSpPr>
        <p:spPr>
          <a:xfrm>
            <a:off x="1565690" y="1461643"/>
            <a:ext cx="3280247" cy="3777622"/>
          </a:xfrm>
        </p:spPr>
        <p:txBody>
          <a:bodyPr>
            <a:normAutofit/>
          </a:bodyPr>
          <a:lstStyle/>
          <a:p>
            <a:endParaRPr lang="en-US" dirty="0"/>
          </a:p>
          <a:p>
            <a:r>
              <a:rPr lang="en-US" dirty="0"/>
              <a:t>Data collection</a:t>
            </a:r>
          </a:p>
          <a:p>
            <a:r>
              <a:rPr lang="en-US" dirty="0"/>
              <a:t>Model development</a:t>
            </a:r>
          </a:p>
          <a:p>
            <a:r>
              <a:rPr lang="en-US" dirty="0"/>
              <a:t>Data Preprocessing</a:t>
            </a:r>
          </a:p>
          <a:p>
            <a:r>
              <a:rPr lang="en-US" dirty="0">
                <a:solidFill>
                  <a:srgbClr val="FF0000"/>
                </a:solidFill>
              </a:rPr>
              <a:t>Model training on historical data</a:t>
            </a:r>
          </a:p>
          <a:p>
            <a:r>
              <a:rPr lang="en-US" dirty="0"/>
              <a:t>Model validation and testing</a:t>
            </a:r>
          </a:p>
          <a:p>
            <a:pPr marL="0" indent="0">
              <a:buNone/>
            </a:pPr>
            <a:r>
              <a:rPr lang="en-US" dirty="0"/>
              <a:t>(Wu et al.,2019; </a:t>
            </a:r>
            <a:r>
              <a:rPr lang="en-US" dirty="0" err="1"/>
              <a:t>Barbiero</a:t>
            </a:r>
            <a:r>
              <a:rPr lang="en-US" dirty="0"/>
              <a:t> et al.,2020)</a:t>
            </a:r>
          </a:p>
        </p:txBody>
      </p:sp>
      <p:sp>
        <p:nvSpPr>
          <p:cNvPr id="11" name="TextBox 10">
            <a:extLst>
              <a:ext uri="{FF2B5EF4-FFF2-40B4-BE49-F238E27FC236}">
                <a16:creationId xmlns:a16="http://schemas.microsoft.com/office/drawing/2014/main" id="{9124259A-FBEF-E45E-C492-289C38F15919}"/>
              </a:ext>
            </a:extLst>
          </p:cNvPr>
          <p:cNvSpPr txBox="1"/>
          <p:nvPr/>
        </p:nvSpPr>
        <p:spPr>
          <a:xfrm>
            <a:off x="4633398" y="4632981"/>
            <a:ext cx="2488182" cy="276999"/>
          </a:xfrm>
          <a:prstGeom prst="rect">
            <a:avLst/>
          </a:prstGeom>
          <a:noFill/>
        </p:spPr>
        <p:txBody>
          <a:bodyPr wrap="none" rtlCol="0">
            <a:spAutoFit/>
          </a:bodyPr>
          <a:lstStyle/>
          <a:p>
            <a:r>
              <a:rPr lang="en-US" sz="1200" dirty="0"/>
              <a:t>Credit: Scientific Reports (2022)</a:t>
            </a:r>
            <a:endParaRPr lang="en-GB" sz="1200" dirty="0"/>
          </a:p>
        </p:txBody>
      </p:sp>
      <p:pic>
        <p:nvPicPr>
          <p:cNvPr id="14" name="Audio 13">
            <a:hlinkClick r:id="" action="ppaction://media"/>
            <a:extLst>
              <a:ext uri="{FF2B5EF4-FFF2-40B4-BE49-F238E27FC236}">
                <a16:creationId xmlns:a16="http://schemas.microsoft.com/office/drawing/2014/main" id="{3D1525C2-61FF-C269-9051-4112BDF8E7D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pic>
        <p:nvPicPr>
          <p:cNvPr id="123" name="Picture 122">
            <a:extLst>
              <a:ext uri="{FF2B5EF4-FFF2-40B4-BE49-F238E27FC236}">
                <a16:creationId xmlns:a16="http://schemas.microsoft.com/office/drawing/2014/main" id="{3C66CF7C-E280-3AD5-F419-686BFA8F2880}"/>
              </a:ext>
            </a:extLst>
          </p:cNvPr>
          <p:cNvPicPr>
            <a:picLocks noChangeAspect="1"/>
          </p:cNvPicPr>
          <p:nvPr/>
        </p:nvPicPr>
        <p:blipFill>
          <a:blip r:embed="rId6"/>
          <a:stretch>
            <a:fillRect/>
          </a:stretch>
        </p:blipFill>
        <p:spPr>
          <a:xfrm>
            <a:off x="4830807" y="1830756"/>
            <a:ext cx="7361193" cy="3948719"/>
          </a:xfrm>
          <a:prstGeom prst="rect">
            <a:avLst/>
          </a:prstGeom>
        </p:spPr>
      </p:pic>
      <p:pic>
        <p:nvPicPr>
          <p:cNvPr id="115" name="Picture 114">
            <a:extLst>
              <a:ext uri="{FF2B5EF4-FFF2-40B4-BE49-F238E27FC236}">
                <a16:creationId xmlns:a16="http://schemas.microsoft.com/office/drawing/2014/main" id="{E428A86E-43B2-BD9C-5EB5-B83129DB10A0}"/>
              </a:ext>
            </a:extLst>
          </p:cNvPr>
          <p:cNvPicPr>
            <a:picLocks noChangeAspect="1"/>
          </p:cNvPicPr>
          <p:nvPr/>
        </p:nvPicPr>
        <p:blipFill>
          <a:blip r:embed="rId7"/>
          <a:stretch>
            <a:fillRect/>
          </a:stretch>
        </p:blipFill>
        <p:spPr>
          <a:xfrm>
            <a:off x="4819714" y="1825634"/>
            <a:ext cx="7372286" cy="3954670"/>
          </a:xfrm>
          <a:prstGeom prst="rect">
            <a:avLst/>
          </a:prstGeom>
        </p:spPr>
      </p:pic>
      <p:pic>
        <p:nvPicPr>
          <p:cNvPr id="117" name="Picture 116">
            <a:extLst>
              <a:ext uri="{FF2B5EF4-FFF2-40B4-BE49-F238E27FC236}">
                <a16:creationId xmlns:a16="http://schemas.microsoft.com/office/drawing/2014/main" id="{B7088AC0-2160-B965-E1DE-BC03E7F969B8}"/>
              </a:ext>
            </a:extLst>
          </p:cNvPr>
          <p:cNvPicPr>
            <a:picLocks noChangeAspect="1"/>
          </p:cNvPicPr>
          <p:nvPr/>
        </p:nvPicPr>
        <p:blipFill>
          <a:blip r:embed="rId8"/>
          <a:stretch>
            <a:fillRect/>
          </a:stretch>
        </p:blipFill>
        <p:spPr>
          <a:xfrm>
            <a:off x="4815024" y="1824969"/>
            <a:ext cx="7380405" cy="3959027"/>
          </a:xfrm>
          <a:prstGeom prst="rect">
            <a:avLst/>
          </a:prstGeom>
        </p:spPr>
      </p:pic>
      <p:pic>
        <p:nvPicPr>
          <p:cNvPr id="119" name="Picture 118">
            <a:extLst>
              <a:ext uri="{FF2B5EF4-FFF2-40B4-BE49-F238E27FC236}">
                <a16:creationId xmlns:a16="http://schemas.microsoft.com/office/drawing/2014/main" id="{C26F35BF-ABA1-FA8B-9D4C-C79FABB45681}"/>
              </a:ext>
            </a:extLst>
          </p:cNvPr>
          <p:cNvPicPr>
            <a:picLocks noChangeAspect="1"/>
          </p:cNvPicPr>
          <p:nvPr/>
        </p:nvPicPr>
        <p:blipFill>
          <a:blip r:embed="rId9"/>
          <a:stretch>
            <a:fillRect/>
          </a:stretch>
        </p:blipFill>
        <p:spPr>
          <a:xfrm>
            <a:off x="4828602" y="1830303"/>
            <a:ext cx="7380407" cy="3959027"/>
          </a:xfrm>
          <a:prstGeom prst="rect">
            <a:avLst/>
          </a:prstGeom>
        </p:spPr>
      </p:pic>
      <p:pic>
        <p:nvPicPr>
          <p:cNvPr id="4" name="Picture 3">
            <a:extLst>
              <a:ext uri="{FF2B5EF4-FFF2-40B4-BE49-F238E27FC236}">
                <a16:creationId xmlns:a16="http://schemas.microsoft.com/office/drawing/2014/main" id="{A6558FA9-EF26-76E9-2314-DE841AA8B1A8}"/>
              </a:ext>
            </a:extLst>
          </p:cNvPr>
          <p:cNvPicPr>
            <a:picLocks noChangeAspect="1"/>
          </p:cNvPicPr>
          <p:nvPr/>
        </p:nvPicPr>
        <p:blipFill>
          <a:blip r:embed="rId10"/>
          <a:stretch>
            <a:fillRect/>
          </a:stretch>
        </p:blipFill>
        <p:spPr>
          <a:xfrm>
            <a:off x="180400" y="53460"/>
            <a:ext cx="1046822" cy="624286"/>
          </a:xfrm>
          <a:prstGeom prst="rect">
            <a:avLst/>
          </a:prstGeom>
        </p:spPr>
      </p:pic>
    </p:spTree>
    <p:extLst>
      <p:ext uri="{BB962C8B-B14F-4D97-AF65-F5344CB8AC3E}">
        <p14:creationId xmlns:p14="http://schemas.microsoft.com/office/powerpoint/2010/main" val="1772978334"/>
      </p:ext>
    </p:extLst>
  </p:cSld>
  <p:clrMapOvr>
    <a:masterClrMapping/>
  </p:clrMapOvr>
  <mc:AlternateContent xmlns:mc="http://schemas.openxmlformats.org/markup-compatibility/2006">
    <mc:Choice xmlns:p14="http://schemas.microsoft.com/office/powerpoint/2010/main" Requires="p14">
      <p:transition spd="slow" p14:dur="2000" advTm="37905"/>
    </mc:Choice>
    <mc:Fallback>
      <p:transition spd="slow" advTm="37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B1D90-82DD-B6C0-D499-C79C4EF250AA}"/>
              </a:ext>
            </a:extLst>
          </p:cNvPr>
          <p:cNvSpPr>
            <a:spLocks noGrp="1"/>
          </p:cNvSpPr>
          <p:nvPr>
            <p:ph type="title"/>
          </p:nvPr>
        </p:nvSpPr>
        <p:spPr>
          <a:xfrm>
            <a:off x="1992702" y="624110"/>
            <a:ext cx="9989389" cy="678479"/>
          </a:xfrm>
        </p:spPr>
        <p:txBody>
          <a:bodyPr/>
          <a:lstStyle/>
          <a:p>
            <a:r>
              <a:rPr lang="en-US" dirty="0"/>
              <a:t>Ethical Considerations and Risk Assessment</a:t>
            </a:r>
            <a:endParaRPr lang="en-GB" dirty="0"/>
          </a:p>
        </p:txBody>
      </p:sp>
      <p:sp>
        <p:nvSpPr>
          <p:cNvPr id="3" name="Content Placeholder 2">
            <a:extLst>
              <a:ext uri="{FF2B5EF4-FFF2-40B4-BE49-F238E27FC236}">
                <a16:creationId xmlns:a16="http://schemas.microsoft.com/office/drawing/2014/main" id="{915D8160-4B0A-53FF-8103-2C67D7159904}"/>
              </a:ext>
            </a:extLst>
          </p:cNvPr>
          <p:cNvSpPr>
            <a:spLocks noGrp="1"/>
          </p:cNvSpPr>
          <p:nvPr>
            <p:ph idx="1"/>
          </p:nvPr>
        </p:nvSpPr>
        <p:spPr>
          <a:xfrm>
            <a:off x="2308173" y="2139696"/>
            <a:ext cx="8915400" cy="2236369"/>
          </a:xfrm>
        </p:spPr>
        <p:txBody>
          <a:bodyPr/>
          <a:lstStyle/>
          <a:p>
            <a:r>
              <a:rPr lang="en-US" dirty="0"/>
              <a:t>Ethical considerations include ensuring data privacy and security, obtaining necessary approvals for data use, and addressing potential biases in ML models(Char et al.,2020).</a:t>
            </a:r>
          </a:p>
          <a:p>
            <a:r>
              <a:rPr lang="en-US" dirty="0"/>
              <a:t>Risk assessment will cover the accuracy of predictions, potential misuse of predictive tools, and ensuring transparency in model development(Erickson, 2021).</a:t>
            </a:r>
            <a:endParaRPr lang="en-GB" dirty="0"/>
          </a:p>
        </p:txBody>
      </p:sp>
      <p:pic>
        <p:nvPicPr>
          <p:cNvPr id="84" name="Audio 83">
            <a:hlinkClick r:id="" action="ppaction://media"/>
            <a:extLst>
              <a:ext uri="{FF2B5EF4-FFF2-40B4-BE49-F238E27FC236}">
                <a16:creationId xmlns:a16="http://schemas.microsoft.com/office/drawing/2014/main" id="{61499647-BA89-93F3-5C53-1D7AA6726C2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pic>
        <p:nvPicPr>
          <p:cNvPr id="68" name="Picture 67">
            <a:extLst>
              <a:ext uri="{FF2B5EF4-FFF2-40B4-BE49-F238E27FC236}">
                <a16:creationId xmlns:a16="http://schemas.microsoft.com/office/drawing/2014/main" id="{13A493F6-7A1B-DED0-541E-FF8A880CED93}"/>
              </a:ext>
            </a:extLst>
          </p:cNvPr>
          <p:cNvPicPr>
            <a:picLocks noChangeAspect="1"/>
          </p:cNvPicPr>
          <p:nvPr/>
        </p:nvPicPr>
        <p:blipFill>
          <a:blip r:embed="rId6"/>
          <a:stretch>
            <a:fillRect/>
          </a:stretch>
        </p:blipFill>
        <p:spPr>
          <a:xfrm>
            <a:off x="180400" y="53460"/>
            <a:ext cx="1046822" cy="624286"/>
          </a:xfrm>
          <a:prstGeom prst="rect">
            <a:avLst/>
          </a:prstGeom>
        </p:spPr>
      </p:pic>
    </p:spTree>
    <p:extLst>
      <p:ext uri="{BB962C8B-B14F-4D97-AF65-F5344CB8AC3E}">
        <p14:creationId xmlns:p14="http://schemas.microsoft.com/office/powerpoint/2010/main" val="1501972126"/>
      </p:ext>
    </p:extLst>
  </p:cSld>
  <p:clrMapOvr>
    <a:masterClrMapping/>
  </p:clrMapOvr>
  <mc:AlternateContent xmlns:mc="http://schemas.openxmlformats.org/markup-compatibility/2006">
    <mc:Choice xmlns:p14="http://schemas.microsoft.com/office/powerpoint/2010/main" Requires="p14">
      <p:transition spd="slow" p14:dur="2000" advTm="65449"/>
    </mc:Choice>
    <mc:Fallback>
      <p:transition spd="slow" advTm="65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88159-FB96-0A60-D597-71350DA25CFB}"/>
              </a:ext>
            </a:extLst>
          </p:cNvPr>
          <p:cNvSpPr>
            <a:spLocks noGrp="1"/>
          </p:cNvSpPr>
          <p:nvPr>
            <p:ph type="title"/>
          </p:nvPr>
        </p:nvSpPr>
        <p:spPr/>
        <p:txBody>
          <a:bodyPr vert="horz" lIns="91440" tIns="45720" rIns="91440" bIns="45720" rtlCol="0" anchor="t">
            <a:normAutofit/>
          </a:bodyPr>
          <a:lstStyle/>
          <a:p>
            <a:r>
              <a:rPr lang="en-US" dirty="0"/>
              <a:t>Artefact</a:t>
            </a:r>
            <a:endParaRPr lang="en-GB" dirty="0"/>
          </a:p>
        </p:txBody>
      </p:sp>
      <p:sp>
        <p:nvSpPr>
          <p:cNvPr id="4" name="Content Placeholder 2">
            <a:extLst>
              <a:ext uri="{FF2B5EF4-FFF2-40B4-BE49-F238E27FC236}">
                <a16:creationId xmlns:a16="http://schemas.microsoft.com/office/drawing/2014/main" id="{2E0552E9-E6B0-422B-D0EB-DB4FA7262BED}"/>
              </a:ext>
            </a:extLst>
          </p:cNvPr>
          <p:cNvSpPr>
            <a:spLocks noGrp="1"/>
          </p:cNvSpPr>
          <p:nvPr>
            <p:ph idx="1"/>
          </p:nvPr>
        </p:nvSpPr>
        <p:spPr>
          <a:xfrm>
            <a:off x="2307859" y="2455640"/>
            <a:ext cx="8915400" cy="3778250"/>
          </a:xfrm>
        </p:spPr>
        <p:txBody>
          <a:bodyPr/>
          <a:lstStyle/>
          <a:p>
            <a:r>
              <a:rPr lang="en-US" dirty="0"/>
              <a:t>Software application that incorporates ML models for epidemic prediction (Bhatt et al.,2020)</a:t>
            </a:r>
            <a:endParaRPr lang="en-GB" dirty="0"/>
          </a:p>
        </p:txBody>
      </p:sp>
      <p:pic>
        <p:nvPicPr>
          <p:cNvPr id="36" name="Audio 35">
            <a:hlinkClick r:id="" action="ppaction://media"/>
            <a:extLst>
              <a:ext uri="{FF2B5EF4-FFF2-40B4-BE49-F238E27FC236}">
                <a16:creationId xmlns:a16="http://schemas.microsoft.com/office/drawing/2014/main" id="{455FEE18-8A83-6019-7B84-8D5F62311E8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pic>
        <p:nvPicPr>
          <p:cNvPr id="10" name="Picture 9">
            <a:extLst>
              <a:ext uri="{FF2B5EF4-FFF2-40B4-BE49-F238E27FC236}">
                <a16:creationId xmlns:a16="http://schemas.microsoft.com/office/drawing/2014/main" id="{ECEF0269-6CE3-B32B-D516-451C8CE8E00C}"/>
              </a:ext>
            </a:extLst>
          </p:cNvPr>
          <p:cNvPicPr>
            <a:picLocks noChangeAspect="1"/>
          </p:cNvPicPr>
          <p:nvPr/>
        </p:nvPicPr>
        <p:blipFill>
          <a:blip r:embed="rId6"/>
          <a:stretch>
            <a:fillRect/>
          </a:stretch>
        </p:blipFill>
        <p:spPr>
          <a:xfrm>
            <a:off x="180400" y="53460"/>
            <a:ext cx="1046822" cy="624286"/>
          </a:xfrm>
          <a:prstGeom prst="rect">
            <a:avLst/>
          </a:prstGeom>
        </p:spPr>
      </p:pic>
    </p:spTree>
    <p:extLst>
      <p:ext uri="{BB962C8B-B14F-4D97-AF65-F5344CB8AC3E}">
        <p14:creationId xmlns:p14="http://schemas.microsoft.com/office/powerpoint/2010/main" val="1418115466"/>
      </p:ext>
    </p:extLst>
  </p:cSld>
  <p:clrMapOvr>
    <a:masterClrMapping/>
  </p:clrMapOvr>
  <mc:AlternateContent xmlns:mc="http://schemas.openxmlformats.org/markup-compatibility/2006">
    <mc:Choice xmlns:p14="http://schemas.microsoft.com/office/powerpoint/2010/main" Requires="p14">
      <p:transition spd="slow" p14:dur="2000" advTm="50084"/>
    </mc:Choice>
    <mc:Fallback>
      <p:transition spd="slow" advTm="50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3189E-3026-3D92-8E14-D1BDC1587115}"/>
              </a:ext>
            </a:extLst>
          </p:cNvPr>
          <p:cNvSpPr>
            <a:spLocks noGrp="1"/>
          </p:cNvSpPr>
          <p:nvPr>
            <p:ph type="title"/>
          </p:nvPr>
        </p:nvSpPr>
        <p:spPr>
          <a:xfrm>
            <a:off x="1570893" y="624110"/>
            <a:ext cx="9933719" cy="1280890"/>
          </a:xfrm>
        </p:spPr>
        <p:txBody>
          <a:bodyPr/>
          <a:lstStyle/>
          <a:p>
            <a:r>
              <a:rPr lang="en-US" dirty="0"/>
              <a:t>Challenges</a:t>
            </a:r>
            <a:endParaRPr lang="en-GB" dirty="0"/>
          </a:p>
        </p:txBody>
      </p:sp>
      <p:sp>
        <p:nvSpPr>
          <p:cNvPr id="3" name="Content Placeholder 2">
            <a:extLst>
              <a:ext uri="{FF2B5EF4-FFF2-40B4-BE49-F238E27FC236}">
                <a16:creationId xmlns:a16="http://schemas.microsoft.com/office/drawing/2014/main" id="{5D5B86C5-2A3A-68A9-98E7-3BA8B4B64348}"/>
              </a:ext>
            </a:extLst>
          </p:cNvPr>
          <p:cNvSpPr>
            <a:spLocks noGrp="1"/>
          </p:cNvSpPr>
          <p:nvPr>
            <p:ph idx="1"/>
          </p:nvPr>
        </p:nvSpPr>
        <p:spPr>
          <a:xfrm>
            <a:off x="2396707" y="1540189"/>
            <a:ext cx="8915400" cy="3777622"/>
          </a:xfrm>
        </p:spPr>
        <p:txBody>
          <a:bodyPr>
            <a:normAutofit/>
          </a:bodyPr>
          <a:lstStyle/>
          <a:p>
            <a:r>
              <a:rPr lang="en-US" dirty="0"/>
              <a:t>Data Quality and Availability</a:t>
            </a:r>
          </a:p>
          <a:p>
            <a:r>
              <a:rPr lang="en-US" dirty="0"/>
              <a:t>Model Complexity</a:t>
            </a:r>
          </a:p>
          <a:p>
            <a:r>
              <a:rPr lang="en-US" dirty="0"/>
              <a:t>Overfitting/Underfitting</a:t>
            </a:r>
          </a:p>
          <a:p>
            <a:r>
              <a:rPr lang="en-US" dirty="0"/>
              <a:t>Bias and Fairness</a:t>
            </a:r>
          </a:p>
          <a:p>
            <a:r>
              <a:rPr lang="en-US" dirty="0"/>
              <a:t>Ethical Considerations</a:t>
            </a:r>
          </a:p>
          <a:p>
            <a:r>
              <a:rPr lang="en-US" dirty="0"/>
              <a:t>Regulatory Compliance</a:t>
            </a:r>
          </a:p>
          <a:p>
            <a:r>
              <a:rPr lang="en-US" dirty="0"/>
              <a:t>Scalability</a:t>
            </a:r>
          </a:p>
          <a:p>
            <a:r>
              <a:rPr lang="en-US" dirty="0"/>
              <a:t>Integration</a:t>
            </a:r>
          </a:p>
          <a:p>
            <a:r>
              <a:rPr lang="en-US" dirty="0"/>
              <a:t>Monitoring and Maintenance</a:t>
            </a:r>
            <a:endParaRPr lang="en-GB" dirty="0"/>
          </a:p>
        </p:txBody>
      </p:sp>
      <p:pic>
        <p:nvPicPr>
          <p:cNvPr id="81" name="Audio 80">
            <a:hlinkClick r:id="" action="ppaction://media"/>
            <a:extLst>
              <a:ext uri="{FF2B5EF4-FFF2-40B4-BE49-F238E27FC236}">
                <a16:creationId xmlns:a16="http://schemas.microsoft.com/office/drawing/2014/main" id="{213C72B4-1829-297F-3FC3-CD992422A06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pic>
        <p:nvPicPr>
          <p:cNvPr id="56" name="Picture 55">
            <a:extLst>
              <a:ext uri="{FF2B5EF4-FFF2-40B4-BE49-F238E27FC236}">
                <a16:creationId xmlns:a16="http://schemas.microsoft.com/office/drawing/2014/main" id="{896D41D9-3FB8-4A4E-7A50-632E8448A7BF}"/>
              </a:ext>
            </a:extLst>
          </p:cNvPr>
          <p:cNvPicPr>
            <a:picLocks noChangeAspect="1"/>
          </p:cNvPicPr>
          <p:nvPr/>
        </p:nvPicPr>
        <p:blipFill>
          <a:blip r:embed="rId6"/>
          <a:stretch>
            <a:fillRect/>
          </a:stretch>
        </p:blipFill>
        <p:spPr>
          <a:xfrm>
            <a:off x="180400" y="53460"/>
            <a:ext cx="1046822" cy="624286"/>
          </a:xfrm>
          <a:prstGeom prst="rect">
            <a:avLst/>
          </a:prstGeom>
        </p:spPr>
      </p:pic>
    </p:spTree>
    <p:extLst>
      <p:ext uri="{BB962C8B-B14F-4D97-AF65-F5344CB8AC3E}">
        <p14:creationId xmlns:p14="http://schemas.microsoft.com/office/powerpoint/2010/main" val="3118199801"/>
      </p:ext>
    </p:extLst>
  </p:cSld>
  <p:clrMapOvr>
    <a:masterClrMapping/>
  </p:clrMapOvr>
  <mc:AlternateContent xmlns:mc="http://schemas.openxmlformats.org/markup-compatibility/2006">
    <mc:Choice xmlns:p14="http://schemas.microsoft.com/office/powerpoint/2010/main" Requires="p14">
      <p:transition spd="slow" p14:dur="2000" advTm="32490"/>
    </mc:Choice>
    <mc:Fallback>
      <p:transition spd="slow" advTm="32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29147-6874-5F76-F330-9C7A42709443}"/>
              </a:ext>
            </a:extLst>
          </p:cNvPr>
          <p:cNvSpPr>
            <a:spLocks noGrp="1"/>
          </p:cNvSpPr>
          <p:nvPr>
            <p:ph type="title"/>
          </p:nvPr>
        </p:nvSpPr>
        <p:spPr/>
        <p:txBody>
          <a:bodyPr/>
          <a:lstStyle/>
          <a:p>
            <a:r>
              <a:rPr lang="en-GB" dirty="0"/>
              <a:t>Timeline of Activities </a:t>
            </a:r>
          </a:p>
        </p:txBody>
      </p:sp>
      <p:sp>
        <p:nvSpPr>
          <p:cNvPr id="3" name="Content Placeholder 2">
            <a:extLst>
              <a:ext uri="{FF2B5EF4-FFF2-40B4-BE49-F238E27FC236}">
                <a16:creationId xmlns:a16="http://schemas.microsoft.com/office/drawing/2014/main" id="{0AE3DF10-DB07-B089-4CA7-E0580C2CADB5}"/>
              </a:ext>
            </a:extLst>
          </p:cNvPr>
          <p:cNvSpPr>
            <a:spLocks noGrp="1"/>
          </p:cNvSpPr>
          <p:nvPr>
            <p:ph idx="1"/>
          </p:nvPr>
        </p:nvSpPr>
        <p:spPr>
          <a:xfrm>
            <a:off x="922407" y="1897713"/>
            <a:ext cx="5204615" cy="3055288"/>
          </a:xfrm>
        </p:spPr>
        <p:txBody>
          <a:bodyPr>
            <a:norm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L</a:t>
            </a:r>
            <a:r>
              <a:rPr lang="en-US" sz="2000" dirty="0">
                <a:effectLst/>
                <a:latin typeface="Calibri" panose="020F0502020204030204" pitchFamily="34" charset="0"/>
                <a:ea typeface="Calibri" panose="020F0502020204030204" pitchFamily="34" charset="0"/>
                <a:cs typeface="Times New Roman" panose="02020603050405020304" pitchFamily="18" charset="0"/>
              </a:rPr>
              <a:t>iterature review  &amp; Data collection: 8 Weeks</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Model development Testing: 8 Weeks</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M</a:t>
            </a:r>
            <a:r>
              <a:rPr lang="en-US" sz="2000" dirty="0">
                <a:effectLst/>
                <a:latin typeface="Calibri" panose="020F0502020204030204" pitchFamily="34" charset="0"/>
                <a:ea typeface="Calibri" panose="020F0502020204030204" pitchFamily="34" charset="0"/>
                <a:cs typeface="Times New Roman" panose="02020603050405020304" pitchFamily="18" charset="0"/>
              </a:rPr>
              <a:t>odel validation: 8 Weeks</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User interface: 5 Weeks</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000" dirty="0"/>
          </a:p>
        </p:txBody>
      </p:sp>
      <p:pic>
        <p:nvPicPr>
          <p:cNvPr id="57" name="Audio 56">
            <a:hlinkClick r:id="" action="ppaction://media"/>
            <a:extLst>
              <a:ext uri="{FF2B5EF4-FFF2-40B4-BE49-F238E27FC236}">
                <a16:creationId xmlns:a16="http://schemas.microsoft.com/office/drawing/2014/main" id="{2AC98630-FAAC-B921-AB44-B52F82A38D3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pic>
        <p:nvPicPr>
          <p:cNvPr id="41" name="Picture 40">
            <a:extLst>
              <a:ext uri="{FF2B5EF4-FFF2-40B4-BE49-F238E27FC236}">
                <a16:creationId xmlns:a16="http://schemas.microsoft.com/office/drawing/2014/main" id="{929DBE5C-258F-E599-D8BB-A5740D2229DD}"/>
              </a:ext>
            </a:extLst>
          </p:cNvPr>
          <p:cNvPicPr>
            <a:picLocks noChangeAspect="1"/>
          </p:cNvPicPr>
          <p:nvPr/>
        </p:nvPicPr>
        <p:blipFill>
          <a:blip r:embed="rId6"/>
          <a:stretch>
            <a:fillRect/>
          </a:stretch>
        </p:blipFill>
        <p:spPr>
          <a:xfrm>
            <a:off x="180400" y="53460"/>
            <a:ext cx="1046822" cy="624286"/>
          </a:xfrm>
          <a:prstGeom prst="rect">
            <a:avLst/>
          </a:prstGeom>
        </p:spPr>
      </p:pic>
      <p:pic>
        <p:nvPicPr>
          <p:cNvPr id="45" name="Picture 44">
            <a:extLst>
              <a:ext uri="{FF2B5EF4-FFF2-40B4-BE49-F238E27FC236}">
                <a16:creationId xmlns:a16="http://schemas.microsoft.com/office/drawing/2014/main" id="{92093F6B-A650-A620-56DC-008DBD1A5D0F}"/>
              </a:ext>
            </a:extLst>
          </p:cNvPr>
          <p:cNvPicPr>
            <a:picLocks noChangeAspect="1"/>
          </p:cNvPicPr>
          <p:nvPr/>
        </p:nvPicPr>
        <p:blipFill>
          <a:blip r:embed="rId7"/>
          <a:stretch>
            <a:fillRect/>
          </a:stretch>
        </p:blipFill>
        <p:spPr>
          <a:xfrm>
            <a:off x="6065715" y="1801990"/>
            <a:ext cx="6104149" cy="3254022"/>
          </a:xfrm>
          <a:prstGeom prst="rect">
            <a:avLst/>
          </a:prstGeom>
        </p:spPr>
      </p:pic>
    </p:spTree>
    <p:extLst>
      <p:ext uri="{BB962C8B-B14F-4D97-AF65-F5344CB8AC3E}">
        <p14:creationId xmlns:p14="http://schemas.microsoft.com/office/powerpoint/2010/main" val="2452327535"/>
      </p:ext>
    </p:extLst>
  </p:cSld>
  <p:clrMapOvr>
    <a:masterClrMapping/>
  </p:clrMapOvr>
  <mc:AlternateContent xmlns:mc="http://schemas.openxmlformats.org/markup-compatibility/2006">
    <mc:Choice xmlns:p14="http://schemas.microsoft.com/office/powerpoint/2010/main" Requires="p14">
      <p:transition spd="slow" p14:dur="2000" advTm="61627"/>
    </mc:Choice>
    <mc:Fallback>
      <p:transition spd="slow" advTm="61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AD3D9-8B38-53A0-F16A-C57724248223}"/>
              </a:ext>
            </a:extLst>
          </p:cNvPr>
          <p:cNvSpPr>
            <a:spLocks noGrp="1"/>
          </p:cNvSpPr>
          <p:nvPr>
            <p:ph type="title"/>
          </p:nvPr>
        </p:nvSpPr>
        <p:spPr/>
        <p:txBody>
          <a:bodyPr/>
          <a:lstStyle/>
          <a:p>
            <a:r>
              <a:rPr lang="en-US" dirty="0"/>
              <a:t>Conclusion</a:t>
            </a:r>
            <a:endParaRPr lang="en-GB" dirty="0"/>
          </a:p>
        </p:txBody>
      </p:sp>
      <p:sp>
        <p:nvSpPr>
          <p:cNvPr id="3" name="Content Placeholder 2">
            <a:extLst>
              <a:ext uri="{FF2B5EF4-FFF2-40B4-BE49-F238E27FC236}">
                <a16:creationId xmlns:a16="http://schemas.microsoft.com/office/drawing/2014/main" id="{985E4FD6-397C-10D6-170B-2D734A5D605F}"/>
              </a:ext>
            </a:extLst>
          </p:cNvPr>
          <p:cNvSpPr>
            <a:spLocks noGrp="1"/>
          </p:cNvSpPr>
          <p:nvPr>
            <p:ph idx="1"/>
          </p:nvPr>
        </p:nvSpPr>
        <p:spPr>
          <a:xfrm>
            <a:off x="2589212" y="1447800"/>
            <a:ext cx="8915400" cy="3777622"/>
          </a:xfrm>
        </p:spPr>
        <p:txBody>
          <a:bodyPr>
            <a:normAutofit/>
          </a:bodyPr>
          <a:lstStyle/>
          <a:p>
            <a:endParaRPr lang="en-US" dirty="0"/>
          </a:p>
          <a:p>
            <a:r>
              <a:rPr lang="en-US" dirty="0"/>
              <a:t>Our research addresses a critical need for accurate epidemic modeling</a:t>
            </a:r>
          </a:p>
          <a:p>
            <a:r>
              <a:rPr lang="en-US" dirty="0"/>
              <a:t>Our study bridges the gap between traditional epidemiological models and modern data-driven approaches</a:t>
            </a:r>
          </a:p>
          <a:p>
            <a:r>
              <a:rPr lang="en-US" dirty="0"/>
              <a:t>Ethical approval for data collection</a:t>
            </a:r>
          </a:p>
          <a:p>
            <a:r>
              <a:rPr lang="en-US" dirty="0"/>
              <a:t>Collaborate with public health authorities for real-world impact</a:t>
            </a:r>
          </a:p>
        </p:txBody>
      </p:sp>
      <p:pic>
        <p:nvPicPr>
          <p:cNvPr id="4" name="Picture 3">
            <a:extLst>
              <a:ext uri="{FF2B5EF4-FFF2-40B4-BE49-F238E27FC236}">
                <a16:creationId xmlns:a16="http://schemas.microsoft.com/office/drawing/2014/main" id="{B6856993-1AC8-64E6-D64D-4769EBB006C4}"/>
              </a:ext>
            </a:extLst>
          </p:cNvPr>
          <p:cNvPicPr>
            <a:picLocks noChangeAspect="1"/>
          </p:cNvPicPr>
          <p:nvPr/>
        </p:nvPicPr>
        <p:blipFill>
          <a:blip r:embed="rId5"/>
          <a:stretch>
            <a:fillRect/>
          </a:stretch>
        </p:blipFill>
        <p:spPr>
          <a:xfrm>
            <a:off x="180400" y="53460"/>
            <a:ext cx="1046822" cy="624286"/>
          </a:xfrm>
          <a:prstGeom prst="rect">
            <a:avLst/>
          </a:prstGeom>
        </p:spPr>
      </p:pic>
      <p:pic>
        <p:nvPicPr>
          <p:cNvPr id="42" name="Audio 41">
            <a:hlinkClick r:id="" action="ppaction://media"/>
            <a:extLst>
              <a:ext uri="{FF2B5EF4-FFF2-40B4-BE49-F238E27FC236}">
                <a16:creationId xmlns:a16="http://schemas.microsoft.com/office/drawing/2014/main" id="{3CE23EF9-6B49-FC11-3906-3CF0D0047AE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98189372"/>
      </p:ext>
    </p:extLst>
  </p:cSld>
  <p:clrMapOvr>
    <a:masterClrMapping/>
  </p:clrMapOvr>
  <mc:AlternateContent xmlns:mc="http://schemas.openxmlformats.org/markup-compatibility/2006">
    <mc:Choice xmlns:p14="http://schemas.microsoft.com/office/powerpoint/2010/main" Requires="p14">
      <p:transition spd="slow" p14:dur="2000" advTm="79116"/>
    </mc:Choice>
    <mc:Fallback>
      <p:transition spd="slow" advTm="79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68AB0-3468-5F24-D21D-32024B61BB9D}"/>
              </a:ext>
            </a:extLst>
          </p:cNvPr>
          <p:cNvSpPr>
            <a:spLocks noGrp="1"/>
          </p:cNvSpPr>
          <p:nvPr>
            <p:ph type="title"/>
          </p:nvPr>
        </p:nvSpPr>
        <p:spPr>
          <a:xfrm>
            <a:off x="4137520" y="2239391"/>
            <a:ext cx="3301248" cy="786714"/>
          </a:xfrm>
        </p:spPr>
        <p:txBody>
          <a:bodyPr/>
          <a:lstStyle/>
          <a:p>
            <a:r>
              <a:rPr lang="en-US" dirty="0"/>
              <a:t>Thank you </a:t>
            </a:r>
            <a:r>
              <a:rPr lang="en-US" dirty="0">
                <a:sym typeface="Wingdings" panose="05000000000000000000" pitchFamily="2" charset="2"/>
              </a:rPr>
              <a:t></a:t>
            </a:r>
            <a:endParaRPr lang="en-GB" dirty="0"/>
          </a:p>
        </p:txBody>
      </p:sp>
      <p:pic>
        <p:nvPicPr>
          <p:cNvPr id="13" name="Picture 12">
            <a:extLst>
              <a:ext uri="{FF2B5EF4-FFF2-40B4-BE49-F238E27FC236}">
                <a16:creationId xmlns:a16="http://schemas.microsoft.com/office/drawing/2014/main" id="{B5EECB2D-4368-5C6F-E365-C9EFE6DECC2D}"/>
              </a:ext>
            </a:extLst>
          </p:cNvPr>
          <p:cNvPicPr>
            <a:picLocks noChangeAspect="1"/>
          </p:cNvPicPr>
          <p:nvPr/>
        </p:nvPicPr>
        <p:blipFill>
          <a:blip r:embed="rId5"/>
          <a:stretch>
            <a:fillRect/>
          </a:stretch>
        </p:blipFill>
        <p:spPr>
          <a:xfrm>
            <a:off x="180400" y="53460"/>
            <a:ext cx="1046822" cy="624286"/>
          </a:xfrm>
          <a:prstGeom prst="rect">
            <a:avLst/>
          </a:prstGeom>
        </p:spPr>
      </p:pic>
      <p:pic>
        <p:nvPicPr>
          <p:cNvPr id="29" name="Audio 28">
            <a:hlinkClick r:id="" action="ppaction://media"/>
            <a:extLst>
              <a:ext uri="{FF2B5EF4-FFF2-40B4-BE49-F238E27FC236}">
                <a16:creationId xmlns:a16="http://schemas.microsoft.com/office/drawing/2014/main" id="{BA0D0192-0BFE-97E7-AE6B-5F0C951BF9F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2041465"/>
      </p:ext>
    </p:extLst>
  </p:cSld>
  <p:clrMapOvr>
    <a:masterClrMapping/>
  </p:clrMapOvr>
  <mc:AlternateContent xmlns:mc="http://schemas.openxmlformats.org/markup-compatibility/2006">
    <mc:Choice xmlns:p14="http://schemas.microsoft.com/office/powerpoint/2010/main" Requires="p14">
      <p:transition spd="slow" p14:dur="2000" advTm="9249"/>
    </mc:Choice>
    <mc:Fallback>
      <p:transition spd="slow" advTm="9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C0AB-31D8-713D-EE3F-86A6D97EA7BD}"/>
              </a:ext>
            </a:extLst>
          </p:cNvPr>
          <p:cNvSpPr>
            <a:spLocks noGrp="1"/>
          </p:cNvSpPr>
          <p:nvPr>
            <p:ph type="title"/>
          </p:nvPr>
        </p:nvSpPr>
        <p:spPr>
          <a:xfrm>
            <a:off x="2242197" y="0"/>
            <a:ext cx="8911687" cy="450937"/>
          </a:xfrm>
        </p:spPr>
        <p:txBody>
          <a:bodyPr>
            <a:normAutofit fontScale="90000"/>
          </a:bodyPr>
          <a:lstStyle/>
          <a:p>
            <a:r>
              <a:rPr lang="en-US" dirty="0"/>
              <a:t>References:</a:t>
            </a:r>
            <a:endParaRPr lang="en-GB" dirty="0"/>
          </a:p>
        </p:txBody>
      </p:sp>
      <p:pic>
        <p:nvPicPr>
          <p:cNvPr id="5" name="Picture 4">
            <a:extLst>
              <a:ext uri="{FF2B5EF4-FFF2-40B4-BE49-F238E27FC236}">
                <a16:creationId xmlns:a16="http://schemas.microsoft.com/office/drawing/2014/main" id="{4F790A57-FD83-EBF3-42FF-CCE2F616C099}"/>
              </a:ext>
            </a:extLst>
          </p:cNvPr>
          <p:cNvPicPr>
            <a:picLocks noChangeAspect="1"/>
          </p:cNvPicPr>
          <p:nvPr/>
        </p:nvPicPr>
        <p:blipFill>
          <a:blip r:embed="rId3"/>
          <a:stretch>
            <a:fillRect/>
          </a:stretch>
        </p:blipFill>
        <p:spPr>
          <a:xfrm>
            <a:off x="180400" y="53460"/>
            <a:ext cx="1046822" cy="624286"/>
          </a:xfrm>
          <a:prstGeom prst="rect">
            <a:avLst/>
          </a:prstGeom>
        </p:spPr>
      </p:pic>
      <p:sp>
        <p:nvSpPr>
          <p:cNvPr id="7" name="Content Placeholder 6">
            <a:extLst>
              <a:ext uri="{FF2B5EF4-FFF2-40B4-BE49-F238E27FC236}">
                <a16:creationId xmlns:a16="http://schemas.microsoft.com/office/drawing/2014/main" id="{C6F9CE60-4CE0-04F4-A255-98E4C11A3300}"/>
              </a:ext>
            </a:extLst>
          </p:cNvPr>
          <p:cNvSpPr>
            <a:spLocks noGrp="1"/>
          </p:cNvSpPr>
          <p:nvPr>
            <p:ph idx="1"/>
          </p:nvPr>
        </p:nvSpPr>
        <p:spPr>
          <a:xfrm>
            <a:off x="1534332" y="677746"/>
            <a:ext cx="10657667" cy="5320098"/>
          </a:xfrm>
        </p:spPr>
        <p:txBody>
          <a:bodyPr>
            <a:noAutofit/>
          </a:bodyPr>
          <a:lstStyle/>
          <a:p>
            <a:pPr>
              <a:lnSpc>
                <a:spcPct val="200000"/>
              </a:lnSpc>
              <a:spcAft>
                <a:spcPts val="800"/>
              </a:spcAft>
            </a:pPr>
            <a:r>
              <a:rPr lang="en-US" dirty="0"/>
              <a:t>Alfred, R. and Obit, J.H., 2021. The roles of machine learning methods in limiting the spread of deadly diseases: A systematic review. </a:t>
            </a:r>
            <a:r>
              <a:rPr lang="en-US" dirty="0" err="1"/>
              <a:t>Heliyon</a:t>
            </a:r>
            <a:r>
              <a:rPr lang="en-US" dirty="0"/>
              <a:t>, 7(6).</a:t>
            </a:r>
          </a:p>
          <a:p>
            <a:pPr>
              <a:lnSpc>
                <a:spcPct val="200000"/>
              </a:lnSpc>
              <a:spcAft>
                <a:spcPts val="800"/>
              </a:spcAft>
            </a:pPr>
            <a:r>
              <a:rPr lang="en-US" dirty="0"/>
              <a:t>Arnett, D.K. and </a:t>
            </a:r>
            <a:r>
              <a:rPr lang="en-US" dirty="0" err="1"/>
              <a:t>Claas</a:t>
            </a:r>
            <a:r>
              <a:rPr lang="en-US" dirty="0"/>
              <a:t>, S.A., 2017. Introduction to epidemiology. In Clinical and Translational Science (pp. 53-69). Academic Press.</a:t>
            </a:r>
          </a:p>
          <a:p>
            <a:pPr>
              <a:lnSpc>
                <a:spcPct val="200000"/>
              </a:lnSpc>
              <a:spcAft>
                <a:spcPts val="800"/>
              </a:spcAft>
            </a:pPr>
            <a:r>
              <a:rPr lang="en-US" dirty="0" err="1"/>
              <a:t>Barbiero</a:t>
            </a:r>
            <a:r>
              <a:rPr lang="en-US" dirty="0"/>
              <a:t>, P., </a:t>
            </a:r>
            <a:r>
              <a:rPr lang="en-US" dirty="0" err="1"/>
              <a:t>Squillero</a:t>
            </a:r>
            <a:r>
              <a:rPr lang="en-US" dirty="0"/>
              <a:t>, G. and Tonda, A., 2020. Modeling generalization in machine learning: A methodological and computational study. </a:t>
            </a:r>
            <a:r>
              <a:rPr lang="en-US" dirty="0" err="1"/>
              <a:t>arXiv</a:t>
            </a:r>
            <a:r>
              <a:rPr lang="en-US" dirty="0"/>
              <a:t> preprint arXiv:2006.15680.</a:t>
            </a:r>
          </a:p>
          <a:p>
            <a:pPr>
              <a:lnSpc>
                <a:spcPct val="200000"/>
              </a:lnSpc>
              <a:spcAft>
                <a:spcPts val="800"/>
              </a:spcAft>
            </a:pPr>
            <a:r>
              <a:rPr lang="en-US" dirty="0"/>
              <a:t>Bhatt, U., Xiang, A., Sharma, S., Weller, A., </a:t>
            </a:r>
            <a:r>
              <a:rPr lang="en-US" dirty="0" err="1"/>
              <a:t>Taly</a:t>
            </a:r>
            <a:r>
              <a:rPr lang="en-US" dirty="0"/>
              <a:t>, A., Jia, Y., Ghosh, J., Puri, R., Moura, J.M. and Eckersley, P., 2020, January. Explainable machine learning in deployment. In Proceedings of the 2020 conference on fairness, accountability, and transparency (pp. 648-657).</a:t>
            </a:r>
          </a:p>
          <a:p>
            <a:endParaRPr lang="en-GB" dirty="0"/>
          </a:p>
        </p:txBody>
      </p:sp>
    </p:spTree>
    <p:extLst>
      <p:ext uri="{BB962C8B-B14F-4D97-AF65-F5344CB8AC3E}">
        <p14:creationId xmlns:p14="http://schemas.microsoft.com/office/powerpoint/2010/main" val="757342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02FE1-0204-5F56-FD96-E12665B1D7E7}"/>
              </a:ext>
            </a:extLst>
          </p:cNvPr>
          <p:cNvSpPr>
            <a:spLocks noGrp="1"/>
          </p:cNvSpPr>
          <p:nvPr>
            <p:ph idx="1"/>
          </p:nvPr>
        </p:nvSpPr>
        <p:spPr>
          <a:xfrm>
            <a:off x="1348353" y="0"/>
            <a:ext cx="10843647" cy="6858000"/>
          </a:xfrm>
        </p:spPr>
        <p:txBody>
          <a:bodyPr>
            <a:normAutofit lnSpcReduction="10000"/>
          </a:bodyPr>
          <a:lstStyle/>
          <a:p>
            <a:pPr>
              <a:lnSpc>
                <a:spcPct val="200000"/>
              </a:lnSpc>
              <a:spcAft>
                <a:spcPts val="800"/>
              </a:spcAft>
            </a:pPr>
            <a:r>
              <a:rPr lang="en-US" dirty="0"/>
              <a:t>Bojer, C.S. and </a:t>
            </a:r>
            <a:r>
              <a:rPr lang="en-US" dirty="0" err="1"/>
              <a:t>Meldgaard</a:t>
            </a:r>
            <a:r>
              <a:rPr lang="en-US" dirty="0"/>
              <a:t>, J.P., 2021. Kaggle forecasting competitions: An overlooked learning opportunity. International Journal of Forecasting, 37(2), pp.587-603.</a:t>
            </a:r>
            <a:endParaRPr lang="en-GB" dirty="0"/>
          </a:p>
          <a:p>
            <a:pPr>
              <a:lnSpc>
                <a:spcPct val="200000"/>
              </a:lnSpc>
              <a:spcAft>
                <a:spcPts val="800"/>
              </a:spcAft>
            </a:pPr>
            <a:r>
              <a:rPr lang="en-US" dirty="0"/>
              <a:t>Char, D.S., </a:t>
            </a:r>
            <a:r>
              <a:rPr lang="en-US" dirty="0" err="1"/>
              <a:t>Abràmoff</a:t>
            </a:r>
            <a:r>
              <a:rPr lang="en-US" dirty="0"/>
              <a:t>, M.D. and </a:t>
            </a:r>
            <a:r>
              <a:rPr lang="en-US" dirty="0" err="1"/>
              <a:t>Feudtner</a:t>
            </a:r>
            <a:r>
              <a:rPr lang="en-US" dirty="0"/>
              <a:t>, C., 2020. Identifying ethical considerations for machine learning healthcare applications. The American Journal of Bioethics, 20(11), pp.7-17.</a:t>
            </a:r>
            <a:endParaRPr lang="en-GB" dirty="0"/>
          </a:p>
          <a:p>
            <a:pPr>
              <a:lnSpc>
                <a:spcPct val="200000"/>
              </a:lnSpc>
              <a:spcAft>
                <a:spcPts val="800"/>
              </a:spcAft>
            </a:pPr>
            <a:r>
              <a:rPr lang="en-US" dirty="0" err="1"/>
              <a:t>Ciotti</a:t>
            </a:r>
            <a:r>
              <a:rPr lang="en-US" dirty="0"/>
              <a:t>, M., </a:t>
            </a:r>
            <a:r>
              <a:rPr lang="en-US" dirty="0" err="1"/>
              <a:t>Ciccozzi</a:t>
            </a:r>
            <a:r>
              <a:rPr lang="en-US" dirty="0"/>
              <a:t>, M., </a:t>
            </a:r>
            <a:r>
              <a:rPr lang="en-US" dirty="0" err="1"/>
              <a:t>Terrinoni</a:t>
            </a:r>
            <a:r>
              <a:rPr lang="en-US" dirty="0"/>
              <a:t>, A., Jiang, W.C., Wang, C.B. and Bernardini, S., 2020. The COVID-19 pandemic. Critical reviews in clinical laboratory sciences, 57(6), pp.365-388.</a:t>
            </a:r>
            <a:endParaRPr lang="en-GB" dirty="0"/>
          </a:p>
          <a:p>
            <a:pPr>
              <a:lnSpc>
                <a:spcPct val="200000"/>
              </a:lnSpc>
              <a:spcAft>
                <a:spcPts val="800"/>
              </a:spcAft>
            </a:pPr>
            <a:r>
              <a:rPr lang="en-US" dirty="0"/>
              <a:t>Dogan, O., Tiwari, S., Jabbar, M.A. and </a:t>
            </a:r>
            <a:r>
              <a:rPr lang="en-US" dirty="0" err="1"/>
              <a:t>Guggari</a:t>
            </a:r>
            <a:r>
              <a:rPr lang="en-US" dirty="0"/>
              <a:t>, S., 2021. A systematic review on AI/ML approaches against COVID-19 outbreak. Complex &amp; Intelligent Systems, 7, pp.2655-2678.</a:t>
            </a:r>
            <a:endParaRPr lang="en-GB" dirty="0"/>
          </a:p>
          <a:p>
            <a:pPr>
              <a:lnSpc>
                <a:spcPct val="200000"/>
              </a:lnSpc>
              <a:spcAft>
                <a:spcPts val="800"/>
              </a:spcAft>
            </a:pPr>
            <a:r>
              <a:rPr lang="en-US" dirty="0"/>
              <a:t>Erickson, B.J. and Kitamura, F., 2021. Magician’s corner: 9. Performance metrics for machine learning models. Radiology: Artificial Intelligence, 3(3), p.e200126.</a:t>
            </a:r>
            <a:endParaRPr lang="en-GB" dirty="0"/>
          </a:p>
          <a:p>
            <a:endParaRPr lang="en-GB" dirty="0"/>
          </a:p>
        </p:txBody>
      </p:sp>
    </p:spTree>
    <p:extLst>
      <p:ext uri="{BB962C8B-B14F-4D97-AF65-F5344CB8AC3E}">
        <p14:creationId xmlns:p14="http://schemas.microsoft.com/office/powerpoint/2010/main" val="3560143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Significance and Contribution </a:t>
            </a:r>
            <a:endParaRPr lang="en-US" dirty="0"/>
          </a:p>
        </p:txBody>
      </p:sp>
      <p:sp>
        <p:nvSpPr>
          <p:cNvPr id="3" name="Content Placeholder 2"/>
          <p:cNvSpPr>
            <a:spLocks noGrp="1"/>
          </p:cNvSpPr>
          <p:nvPr>
            <p:ph idx="1"/>
          </p:nvPr>
        </p:nvSpPr>
        <p:spPr>
          <a:xfrm>
            <a:off x="1471017" y="1703883"/>
            <a:ext cx="3871004" cy="3853250"/>
          </a:xfrm>
        </p:spPr>
        <p:txBody>
          <a:bodyPr>
            <a:normAutofit fontScale="85000" lnSpcReduction="10000"/>
          </a:bodyPr>
          <a:lstStyle/>
          <a:p>
            <a:r>
              <a:rPr lang="en-US" dirty="0"/>
              <a:t>The COVID-19 pandemic has presented a global challenge (</a:t>
            </a:r>
            <a:r>
              <a:rPr lang="it-IT" dirty="0"/>
              <a:t>Lone &amp; Ahmad,2020; Ciotti et al.,2020</a:t>
            </a:r>
            <a:r>
              <a:rPr lang="en-US" dirty="0"/>
              <a:t>)</a:t>
            </a:r>
          </a:p>
          <a:p>
            <a:r>
              <a:rPr lang="en-US" dirty="0"/>
              <a:t>Address limitations in traditional epidemic modeling methods</a:t>
            </a:r>
            <a:r>
              <a:rPr lang="da-DK" dirty="0"/>
              <a:t>(Franco, 2020, Wang et al.,2020). </a:t>
            </a:r>
          </a:p>
          <a:p>
            <a:r>
              <a:rPr lang="da-DK" dirty="0"/>
              <a:t>Improve prediction (Alfred &amp; Obit,2021).  </a:t>
            </a:r>
            <a:endParaRPr lang="en-US" dirty="0"/>
          </a:p>
          <a:p>
            <a:r>
              <a:rPr lang="en-US" dirty="0"/>
              <a:t>Contribute to the discipline by providing more accurate, real-time predictions of epidemic spread</a:t>
            </a:r>
          </a:p>
          <a:p>
            <a:r>
              <a:rPr lang="en-US" dirty="0"/>
              <a:t>Support informed decisions in public health (Arnett &amp; Claas, 2017).</a:t>
            </a:r>
          </a:p>
          <a:p>
            <a:endParaRPr lang="en-US" dirty="0"/>
          </a:p>
          <a:p>
            <a:endParaRPr lang="en-US" dirty="0"/>
          </a:p>
        </p:txBody>
      </p:sp>
      <p:pic>
        <p:nvPicPr>
          <p:cNvPr id="5" name="Picture 4">
            <a:extLst>
              <a:ext uri="{FF2B5EF4-FFF2-40B4-BE49-F238E27FC236}">
                <a16:creationId xmlns:a16="http://schemas.microsoft.com/office/drawing/2014/main" id="{D9186C4E-FBF2-43A1-509D-799CBA803621}"/>
              </a:ext>
            </a:extLst>
          </p:cNvPr>
          <p:cNvPicPr>
            <a:picLocks noChangeAspect="1"/>
          </p:cNvPicPr>
          <p:nvPr/>
        </p:nvPicPr>
        <p:blipFill>
          <a:blip r:embed="rId5"/>
          <a:stretch>
            <a:fillRect/>
          </a:stretch>
        </p:blipFill>
        <p:spPr>
          <a:xfrm>
            <a:off x="5197642" y="1582392"/>
            <a:ext cx="6975218" cy="4466146"/>
          </a:xfrm>
          <a:prstGeom prst="rect">
            <a:avLst/>
          </a:prstGeom>
        </p:spPr>
      </p:pic>
      <p:pic>
        <p:nvPicPr>
          <p:cNvPr id="72" name="Audio 71">
            <a:hlinkClick r:id="" action="ppaction://media"/>
            <a:extLst>
              <a:ext uri="{FF2B5EF4-FFF2-40B4-BE49-F238E27FC236}">
                <a16:creationId xmlns:a16="http://schemas.microsoft.com/office/drawing/2014/main" id="{285EEA6F-AD63-B940-E3F1-91EA188E293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pic>
        <p:nvPicPr>
          <p:cNvPr id="75" name="Picture 74">
            <a:extLst>
              <a:ext uri="{FF2B5EF4-FFF2-40B4-BE49-F238E27FC236}">
                <a16:creationId xmlns:a16="http://schemas.microsoft.com/office/drawing/2014/main" id="{F7E7CC41-8D56-A57B-9586-4E35345AF55D}"/>
              </a:ext>
            </a:extLst>
          </p:cNvPr>
          <p:cNvPicPr>
            <a:picLocks noChangeAspect="1"/>
          </p:cNvPicPr>
          <p:nvPr/>
        </p:nvPicPr>
        <p:blipFill>
          <a:blip r:embed="rId7"/>
          <a:stretch>
            <a:fillRect/>
          </a:stretch>
        </p:blipFill>
        <p:spPr>
          <a:xfrm>
            <a:off x="180400" y="53460"/>
            <a:ext cx="1046822" cy="624286"/>
          </a:xfrm>
          <a:prstGeom prst="rect">
            <a:avLst/>
          </a:prstGeom>
        </p:spPr>
      </p:pic>
    </p:spTree>
    <p:extLst>
      <p:ext uri="{BB962C8B-B14F-4D97-AF65-F5344CB8AC3E}">
        <p14:creationId xmlns:p14="http://schemas.microsoft.com/office/powerpoint/2010/main" val="2515406917"/>
      </p:ext>
    </p:extLst>
  </p:cSld>
  <p:clrMapOvr>
    <a:masterClrMapping/>
  </p:clrMapOvr>
  <mc:AlternateContent xmlns:mc="http://schemas.openxmlformats.org/markup-compatibility/2006">
    <mc:Choice xmlns:p14="http://schemas.microsoft.com/office/powerpoint/2010/main" Requires="p14">
      <p:transition spd="slow" p14:dur="2000" advTm="79133"/>
    </mc:Choice>
    <mc:Fallback>
      <p:transition spd="slow" advTm="79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4009D9-52C7-7061-4C40-417F2C58E080}"/>
              </a:ext>
            </a:extLst>
          </p:cNvPr>
          <p:cNvSpPr>
            <a:spLocks noGrp="1"/>
          </p:cNvSpPr>
          <p:nvPr>
            <p:ph idx="1"/>
          </p:nvPr>
        </p:nvSpPr>
        <p:spPr>
          <a:xfrm>
            <a:off x="1131376" y="-1"/>
            <a:ext cx="11060624" cy="6858001"/>
          </a:xfrm>
        </p:spPr>
        <p:txBody>
          <a:bodyPr>
            <a:noAutofit/>
          </a:bodyPr>
          <a:lstStyle/>
          <a:p>
            <a:pPr>
              <a:lnSpc>
                <a:spcPct val="220000"/>
              </a:lnSpc>
              <a:spcAft>
                <a:spcPts val="800"/>
              </a:spcAft>
            </a:pPr>
            <a:r>
              <a:rPr lang="en-US" dirty="0"/>
              <a:t>Franco, E., 2020. A feedback SIR (</a:t>
            </a:r>
            <a:r>
              <a:rPr lang="en-US" dirty="0" err="1"/>
              <a:t>fSIR</a:t>
            </a:r>
            <a:r>
              <a:rPr lang="en-US" dirty="0"/>
              <a:t>) model highlights advantages and limitations of infection-dependent mitigation strategies. </a:t>
            </a:r>
            <a:r>
              <a:rPr lang="en-US" dirty="0" err="1"/>
              <a:t>arXiv</a:t>
            </a:r>
            <a:r>
              <a:rPr lang="en-US" dirty="0"/>
              <a:t> preprint arXiv:2004.13216.</a:t>
            </a:r>
            <a:endParaRPr lang="en-GB" dirty="0"/>
          </a:p>
          <a:p>
            <a:pPr>
              <a:lnSpc>
                <a:spcPct val="220000"/>
              </a:lnSpc>
              <a:spcAft>
                <a:spcPts val="800"/>
              </a:spcAft>
            </a:pPr>
            <a:r>
              <a:rPr lang="en-US" dirty="0"/>
              <a:t>García, S., Ramírez-Gallego, S., Luengo, J., Benítez, J.M. and Herrera, F., 2016. Big data preprocessing: methods and prospects. Big data analytics, 1, pp.1-22.</a:t>
            </a:r>
            <a:endParaRPr lang="en-GB" dirty="0"/>
          </a:p>
          <a:p>
            <a:pPr>
              <a:lnSpc>
                <a:spcPct val="220000"/>
              </a:lnSpc>
              <a:spcAft>
                <a:spcPts val="800"/>
              </a:spcAft>
            </a:pPr>
            <a:r>
              <a:rPr lang="en-US" dirty="0" err="1"/>
              <a:t>Larracy</a:t>
            </a:r>
            <a:r>
              <a:rPr lang="en-US" dirty="0"/>
              <a:t>, R., </a:t>
            </a:r>
            <a:r>
              <a:rPr lang="en-US" dirty="0" err="1"/>
              <a:t>Phinyomark</a:t>
            </a:r>
            <a:r>
              <a:rPr lang="en-US" dirty="0"/>
              <a:t>, A. and Scheme, E., 2021, November. Machine learning model validation for early stage studies with small sample sizes. In 2021 43rd Annual International Conference of the IEEE Engineering in Medicine &amp; Biology Society (EMBC) (pp. 2314-2319). IEEE.</a:t>
            </a:r>
            <a:endParaRPr lang="en-GB" dirty="0"/>
          </a:p>
          <a:p>
            <a:pPr>
              <a:lnSpc>
                <a:spcPct val="220000"/>
              </a:lnSpc>
              <a:spcAft>
                <a:spcPts val="800"/>
              </a:spcAft>
            </a:pPr>
            <a:r>
              <a:rPr lang="en-US" dirty="0"/>
              <a:t>Lone, S.A. and Ahmad, A., 2020. COVID-19 pandemic–an African perspective. Emerging microbes &amp; infections, 9(1), pp.1300-1308.</a:t>
            </a:r>
            <a:endParaRPr lang="en-GB" dirty="0"/>
          </a:p>
          <a:p>
            <a:endParaRPr lang="en-GB" dirty="0"/>
          </a:p>
        </p:txBody>
      </p:sp>
    </p:spTree>
    <p:extLst>
      <p:ext uri="{BB962C8B-B14F-4D97-AF65-F5344CB8AC3E}">
        <p14:creationId xmlns:p14="http://schemas.microsoft.com/office/powerpoint/2010/main" val="3014441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42F2A1-2402-34ED-B55C-34C2799D4131}"/>
              </a:ext>
            </a:extLst>
          </p:cNvPr>
          <p:cNvSpPr>
            <a:spLocks noGrp="1"/>
          </p:cNvSpPr>
          <p:nvPr>
            <p:ph idx="1"/>
          </p:nvPr>
        </p:nvSpPr>
        <p:spPr>
          <a:xfrm>
            <a:off x="1363851" y="0"/>
            <a:ext cx="10693829" cy="6857999"/>
          </a:xfrm>
        </p:spPr>
        <p:txBody>
          <a:bodyPr>
            <a:normAutofit fontScale="85000" lnSpcReduction="20000"/>
          </a:bodyPr>
          <a:lstStyle/>
          <a:p>
            <a:pPr>
              <a:lnSpc>
                <a:spcPct val="200000"/>
              </a:lnSpc>
              <a:spcAft>
                <a:spcPts val="800"/>
              </a:spcAft>
            </a:pPr>
            <a:r>
              <a:rPr lang="en-US" sz="2100" dirty="0" err="1"/>
              <a:t>Medar</a:t>
            </a:r>
            <a:r>
              <a:rPr lang="en-US" sz="2100" dirty="0"/>
              <a:t>, R., </a:t>
            </a:r>
            <a:r>
              <a:rPr lang="en-US" sz="2100" dirty="0" err="1"/>
              <a:t>Rajpurohit</a:t>
            </a:r>
            <a:r>
              <a:rPr lang="en-US" sz="2100" dirty="0"/>
              <a:t>, V.S. and Rashmi, B., 2017, August. Impact of training and testing data splits on accuracy of time series forecasting in machine learning. In 2017 International Conference on Computing, Communication, Control and Automation (ICCUBEA) (pp. 1-6). IEEE.</a:t>
            </a:r>
            <a:endParaRPr lang="en-GB" sz="2100" dirty="0"/>
          </a:p>
          <a:p>
            <a:pPr>
              <a:lnSpc>
                <a:spcPct val="200000"/>
              </a:lnSpc>
              <a:spcAft>
                <a:spcPts val="800"/>
              </a:spcAft>
            </a:pPr>
            <a:r>
              <a:rPr lang="en-US" sz="2100" dirty="0"/>
              <a:t>Michelson, K.N., Klugman, C.M., Kho, A.N. and </a:t>
            </a:r>
            <a:r>
              <a:rPr lang="en-US" sz="2100" dirty="0" err="1"/>
              <a:t>Gerke</a:t>
            </a:r>
            <a:r>
              <a:rPr lang="en-US" sz="2100" dirty="0"/>
              <a:t>, S., 2022. Ethical considerations related to using machine learning-based prediction of mortality in the pediatric intensive care unit. The Journal of pediatrics, 247, pp.125-128.</a:t>
            </a:r>
            <a:endParaRPr lang="en-GB" sz="2100" dirty="0"/>
          </a:p>
          <a:p>
            <a:pPr>
              <a:lnSpc>
                <a:spcPct val="200000"/>
              </a:lnSpc>
              <a:spcAft>
                <a:spcPts val="800"/>
              </a:spcAft>
            </a:pPr>
            <a:r>
              <a:rPr lang="en-US" sz="2100" dirty="0"/>
              <a:t>Murshed, M.S., Murphy, C., Hou, D., Khan, N., </a:t>
            </a:r>
            <a:r>
              <a:rPr lang="en-US" sz="2100" dirty="0" err="1"/>
              <a:t>Ananthanarayanan</a:t>
            </a:r>
            <a:r>
              <a:rPr lang="en-US" sz="2100" dirty="0"/>
              <a:t>, G. and Hussain, F., 2021. Machine learning at the network edge: A survey. ACM Computing Surveys (CSUR), 54(8), pp.1-37.</a:t>
            </a:r>
            <a:endParaRPr lang="en-GB" sz="2100" dirty="0"/>
          </a:p>
          <a:p>
            <a:pPr>
              <a:lnSpc>
                <a:spcPct val="200000"/>
              </a:lnSpc>
              <a:spcAft>
                <a:spcPts val="800"/>
              </a:spcAft>
            </a:pPr>
            <a:r>
              <a:rPr lang="en-US" sz="2100" dirty="0"/>
              <a:t>Paleyes, A., </a:t>
            </a:r>
            <a:r>
              <a:rPr lang="en-US" sz="2100" dirty="0" err="1"/>
              <a:t>Urma</a:t>
            </a:r>
            <a:r>
              <a:rPr lang="en-US" sz="2100" dirty="0"/>
              <a:t>, R.G. and Lawrence, N.D., 2022. Challenges in deploying machine learning: a survey of case studies. ACM computing surveys, 55(6), pp.1-29.</a:t>
            </a:r>
            <a:endParaRPr lang="en-GB" sz="2100" dirty="0"/>
          </a:p>
          <a:p>
            <a:pPr marL="0" indent="0">
              <a:buNone/>
            </a:pPr>
            <a:endParaRPr lang="en-GB" dirty="0"/>
          </a:p>
        </p:txBody>
      </p:sp>
    </p:spTree>
    <p:extLst>
      <p:ext uri="{BB962C8B-B14F-4D97-AF65-F5344CB8AC3E}">
        <p14:creationId xmlns:p14="http://schemas.microsoft.com/office/powerpoint/2010/main" val="3615770763"/>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288286-1558-978B-DEA9-1F188F4AA0DF}"/>
              </a:ext>
            </a:extLst>
          </p:cNvPr>
          <p:cNvSpPr>
            <a:spLocks noGrp="1"/>
          </p:cNvSpPr>
          <p:nvPr>
            <p:ph idx="1"/>
          </p:nvPr>
        </p:nvSpPr>
        <p:spPr>
          <a:xfrm>
            <a:off x="1193369" y="-1"/>
            <a:ext cx="10998630" cy="6625525"/>
          </a:xfrm>
        </p:spPr>
        <p:txBody>
          <a:bodyPr>
            <a:noAutofit/>
          </a:bodyPr>
          <a:lstStyle/>
          <a:p>
            <a:pPr>
              <a:lnSpc>
                <a:spcPct val="200000"/>
              </a:lnSpc>
              <a:spcAft>
                <a:spcPts val="800"/>
              </a:spcAft>
            </a:pPr>
            <a:r>
              <a:rPr lang="en-US" dirty="0" err="1"/>
              <a:t>Rosenkrantz</a:t>
            </a:r>
            <a:r>
              <a:rPr lang="en-US" dirty="0"/>
              <a:t>, D.J., </a:t>
            </a:r>
            <a:r>
              <a:rPr lang="en-US" dirty="0" err="1"/>
              <a:t>Vullikanti</a:t>
            </a:r>
            <a:r>
              <a:rPr lang="en-US" dirty="0"/>
              <a:t>, A., Ravi, S.S., Stearns, R.E., Levin, S., Poor, H.V. and Marathe, M.V., 2022. Fundamental limitations on efficiently forecasting certain epidemic measures in network models. Proceedings of the National Academy of Sciences, 119(4), p.e2109228119.</a:t>
            </a:r>
            <a:endParaRPr lang="en-GB" dirty="0"/>
          </a:p>
          <a:p>
            <a:pPr>
              <a:lnSpc>
                <a:spcPct val="200000"/>
              </a:lnSpc>
              <a:spcAft>
                <a:spcPts val="800"/>
              </a:spcAft>
            </a:pPr>
            <a:r>
              <a:rPr lang="en-US" dirty="0"/>
              <a:t>Salim, N.A.M., Wah, Y.B., Reeves, C., Smith, M., Yaacob, W.F.W., </a:t>
            </a:r>
            <a:r>
              <a:rPr lang="en-US" dirty="0" err="1"/>
              <a:t>Mudin</a:t>
            </a:r>
            <a:r>
              <a:rPr lang="en-US" dirty="0"/>
              <a:t>, R.N., </a:t>
            </a:r>
            <a:r>
              <a:rPr lang="en-US" dirty="0" err="1"/>
              <a:t>Dapari</a:t>
            </a:r>
            <a:r>
              <a:rPr lang="en-US" dirty="0"/>
              <a:t>, R., </a:t>
            </a:r>
            <a:r>
              <a:rPr lang="en-US" dirty="0" err="1"/>
              <a:t>Sapri</a:t>
            </a:r>
            <a:r>
              <a:rPr lang="en-US" dirty="0"/>
              <a:t>, N.N.F.F. and Haque, U., 2021. Prediction of dengue outbreak in Selangor Malaysia using machine learning techniques. Scientific reports, 11(1), p.939.</a:t>
            </a:r>
            <a:endParaRPr lang="en-GB" dirty="0"/>
          </a:p>
          <a:p>
            <a:pPr>
              <a:lnSpc>
                <a:spcPct val="200000"/>
              </a:lnSpc>
              <a:spcAft>
                <a:spcPts val="800"/>
              </a:spcAft>
            </a:pPr>
            <a:r>
              <a:rPr lang="en-US" dirty="0"/>
              <a:t>Solanki, A. and Singh, T., 2021. COVID-19 epidemic analysis and prediction using machine learning algorithms. Emerging technologies for battling Covid-19: applications and innovations, pp.57-78.</a:t>
            </a:r>
            <a:endParaRPr lang="en-GB" dirty="0"/>
          </a:p>
          <a:p>
            <a:pPr>
              <a:lnSpc>
                <a:spcPct val="200000"/>
              </a:lnSpc>
              <a:spcAft>
                <a:spcPts val="800"/>
              </a:spcAft>
            </a:pPr>
            <a:r>
              <a:rPr lang="en-US" dirty="0"/>
              <a:t>Wang, P., Zheng, X., Li, J. and Zhu, B., 2020. Prediction of epidemic trends in COVID-19 with logistic model and machine learning technics. Chaos, Solitons &amp; Fractals, 139, p.110058.</a:t>
            </a:r>
            <a:endParaRPr lang="en-GB" dirty="0"/>
          </a:p>
          <a:p>
            <a:endParaRPr lang="en-GB" dirty="0"/>
          </a:p>
        </p:txBody>
      </p:sp>
    </p:spTree>
    <p:extLst>
      <p:ext uri="{BB962C8B-B14F-4D97-AF65-F5344CB8AC3E}">
        <p14:creationId xmlns:p14="http://schemas.microsoft.com/office/powerpoint/2010/main" val="3274107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109502-903B-6F57-6D2D-F1174937C364}"/>
              </a:ext>
            </a:extLst>
          </p:cNvPr>
          <p:cNvSpPr>
            <a:spLocks noGrp="1"/>
          </p:cNvSpPr>
          <p:nvPr>
            <p:ph idx="1"/>
          </p:nvPr>
        </p:nvSpPr>
        <p:spPr>
          <a:xfrm>
            <a:off x="1922784" y="338469"/>
            <a:ext cx="9964415" cy="5287415"/>
          </a:xfrm>
        </p:spPr>
        <p:txBody>
          <a:bodyPr>
            <a:normAutofit/>
          </a:bodyPr>
          <a:lstStyle/>
          <a:p>
            <a:pPr>
              <a:lnSpc>
                <a:spcPct val="200000"/>
              </a:lnSpc>
              <a:spcAft>
                <a:spcPts val="800"/>
              </a:spcAft>
            </a:pPr>
            <a:r>
              <a:rPr lang="en-US" dirty="0"/>
              <a:t>Wu, J., Chen, X.Y., Zhang, H., Xiong, L.D., Lei, H. and Deng, S.H., 2019. Hyperparameter optimization for machine learning models based on Bayesian optimization. Journal of Electronic Science and Technology, 17(1), pp.26-40.</a:t>
            </a:r>
            <a:endParaRPr lang="en-GB" dirty="0"/>
          </a:p>
          <a:p>
            <a:pPr>
              <a:lnSpc>
                <a:spcPct val="200000"/>
              </a:lnSpc>
              <a:spcAft>
                <a:spcPts val="800"/>
              </a:spcAft>
            </a:pPr>
            <a:r>
              <a:rPr lang="en-US" dirty="0"/>
              <a:t>Zhou, J., </a:t>
            </a:r>
            <a:r>
              <a:rPr lang="en-US" dirty="0" err="1"/>
              <a:t>Gandomi</a:t>
            </a:r>
            <a:r>
              <a:rPr lang="en-US" dirty="0"/>
              <a:t>, A.H., Chen, F. and </a:t>
            </a:r>
            <a:r>
              <a:rPr lang="en-US" dirty="0" err="1"/>
              <a:t>Holzinger</a:t>
            </a:r>
            <a:r>
              <a:rPr lang="en-US" dirty="0"/>
              <a:t>, A., 2021. Evaluating the quality of machine learning explanations: A survey on methods and metrics. Electronics, 10(5), p.593.</a:t>
            </a:r>
            <a:endParaRPr lang="en-GB" dirty="0"/>
          </a:p>
          <a:p>
            <a:endParaRPr lang="en-GB" dirty="0"/>
          </a:p>
        </p:txBody>
      </p:sp>
    </p:spTree>
    <p:extLst>
      <p:ext uri="{BB962C8B-B14F-4D97-AF65-F5344CB8AC3E}">
        <p14:creationId xmlns:p14="http://schemas.microsoft.com/office/powerpoint/2010/main" val="2246593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493482"/>
            <a:ext cx="8911687" cy="656049"/>
          </a:xfrm>
        </p:spPr>
        <p:txBody>
          <a:bodyPr/>
          <a:lstStyle/>
          <a:p>
            <a:r>
              <a:rPr lang="en-US" b="1" dirty="0"/>
              <a:t>Research Question</a:t>
            </a:r>
            <a:endParaRPr lang="en-US" dirty="0"/>
          </a:p>
        </p:txBody>
      </p:sp>
      <p:sp>
        <p:nvSpPr>
          <p:cNvPr id="3" name="Content Placeholder 2"/>
          <p:cNvSpPr>
            <a:spLocks noGrp="1"/>
          </p:cNvSpPr>
          <p:nvPr>
            <p:ph idx="1"/>
          </p:nvPr>
        </p:nvSpPr>
        <p:spPr>
          <a:xfrm>
            <a:off x="2356137" y="2412391"/>
            <a:ext cx="4688918" cy="2033217"/>
          </a:xfrm>
        </p:spPr>
        <p:txBody>
          <a:bodyPr>
            <a:normAutofit fontScale="85000" lnSpcReduction="10000"/>
          </a:bodyPr>
          <a:lstStyle/>
          <a:p>
            <a:r>
              <a:rPr lang="en-US" dirty="0"/>
              <a:t>The central research question is: “How can machine learning improve the accuracy and predictive power of epidemic models?”</a:t>
            </a:r>
          </a:p>
          <a:p>
            <a:endParaRPr lang="en-US" dirty="0"/>
          </a:p>
          <a:p>
            <a:r>
              <a:rPr lang="en-US" dirty="0"/>
              <a:t>This question will guide the exploration of ML algorithms’ effectiveness in modeling and predicting disease outbreaks (Salim et al.,2021).</a:t>
            </a:r>
          </a:p>
        </p:txBody>
      </p:sp>
      <p:pic>
        <p:nvPicPr>
          <p:cNvPr id="65" name="Audio 64">
            <a:hlinkClick r:id="" action="ppaction://media"/>
            <a:extLst>
              <a:ext uri="{FF2B5EF4-FFF2-40B4-BE49-F238E27FC236}">
                <a16:creationId xmlns:a16="http://schemas.microsoft.com/office/drawing/2014/main" id="{41E18A09-8E13-85ED-7F3F-BB7F0382115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pic>
        <p:nvPicPr>
          <p:cNvPr id="68" name="Picture 67">
            <a:extLst>
              <a:ext uri="{FF2B5EF4-FFF2-40B4-BE49-F238E27FC236}">
                <a16:creationId xmlns:a16="http://schemas.microsoft.com/office/drawing/2014/main" id="{EFC41BD1-FF0E-DAE4-7295-59E99D637CF1}"/>
              </a:ext>
            </a:extLst>
          </p:cNvPr>
          <p:cNvPicPr>
            <a:picLocks noChangeAspect="1"/>
          </p:cNvPicPr>
          <p:nvPr/>
        </p:nvPicPr>
        <p:blipFill>
          <a:blip r:embed="rId6"/>
          <a:stretch>
            <a:fillRect/>
          </a:stretch>
        </p:blipFill>
        <p:spPr>
          <a:xfrm>
            <a:off x="180400" y="53460"/>
            <a:ext cx="1046822" cy="624286"/>
          </a:xfrm>
          <a:prstGeom prst="rect">
            <a:avLst/>
          </a:prstGeom>
        </p:spPr>
      </p:pic>
    </p:spTree>
    <p:extLst>
      <p:ext uri="{BB962C8B-B14F-4D97-AF65-F5344CB8AC3E}">
        <p14:creationId xmlns:p14="http://schemas.microsoft.com/office/powerpoint/2010/main" val="3456427330"/>
      </p:ext>
    </p:extLst>
  </p:cSld>
  <p:clrMapOvr>
    <a:masterClrMapping/>
  </p:clrMapOvr>
  <mc:AlternateContent xmlns:mc="http://schemas.openxmlformats.org/markup-compatibility/2006">
    <mc:Choice xmlns:p14="http://schemas.microsoft.com/office/powerpoint/2010/main" Requires="p14">
      <p:transition spd="slow" p14:dur="2000" advTm="41318"/>
    </mc:Choice>
    <mc:Fallback>
      <p:transition spd="slow" advTm="41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and Objectives</a:t>
            </a:r>
            <a:endParaRPr lang="en-US" dirty="0"/>
          </a:p>
        </p:txBody>
      </p:sp>
      <p:sp>
        <p:nvSpPr>
          <p:cNvPr id="3" name="Content Placeholder 2"/>
          <p:cNvSpPr>
            <a:spLocks noGrp="1"/>
          </p:cNvSpPr>
          <p:nvPr>
            <p:ph idx="1"/>
          </p:nvPr>
        </p:nvSpPr>
        <p:spPr>
          <a:xfrm>
            <a:off x="2223452" y="2194559"/>
            <a:ext cx="8915400" cy="2723885"/>
          </a:xfrm>
        </p:spPr>
        <p:txBody>
          <a:bodyPr>
            <a:normAutofit lnSpcReduction="10000"/>
          </a:bodyPr>
          <a:lstStyle/>
          <a:p>
            <a:r>
              <a:rPr lang="en-US" dirty="0"/>
              <a:t>To develop a robust ML framework that enhances the predictive capabilities of epidemic models.</a:t>
            </a:r>
          </a:p>
          <a:p>
            <a:endParaRPr lang="en-US" dirty="0"/>
          </a:p>
          <a:p>
            <a:r>
              <a:rPr lang="en-US" dirty="0"/>
              <a:t>To validate the ML models using historical data and compare their performance against traditional models.</a:t>
            </a:r>
          </a:p>
          <a:p>
            <a:endParaRPr lang="en-US" dirty="0"/>
          </a:p>
          <a:p>
            <a:r>
              <a:rPr lang="en-US" dirty="0"/>
              <a:t>To create a user-friendly tool that can be used by public health officials for epidemic forecasting.</a:t>
            </a:r>
          </a:p>
          <a:p>
            <a:endParaRPr lang="en-US" dirty="0"/>
          </a:p>
        </p:txBody>
      </p:sp>
      <p:pic>
        <p:nvPicPr>
          <p:cNvPr id="82" name="Audio 81">
            <a:hlinkClick r:id="" action="ppaction://media"/>
            <a:extLst>
              <a:ext uri="{FF2B5EF4-FFF2-40B4-BE49-F238E27FC236}">
                <a16:creationId xmlns:a16="http://schemas.microsoft.com/office/drawing/2014/main" id="{B86C5625-162B-252D-8795-DC4CDC8D162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pic>
        <p:nvPicPr>
          <p:cNvPr id="85" name="Picture 84">
            <a:extLst>
              <a:ext uri="{FF2B5EF4-FFF2-40B4-BE49-F238E27FC236}">
                <a16:creationId xmlns:a16="http://schemas.microsoft.com/office/drawing/2014/main" id="{240DCF96-063B-A172-913D-988258C9E750}"/>
              </a:ext>
            </a:extLst>
          </p:cNvPr>
          <p:cNvPicPr>
            <a:picLocks noChangeAspect="1"/>
          </p:cNvPicPr>
          <p:nvPr/>
        </p:nvPicPr>
        <p:blipFill>
          <a:blip r:embed="rId6"/>
          <a:stretch>
            <a:fillRect/>
          </a:stretch>
        </p:blipFill>
        <p:spPr>
          <a:xfrm>
            <a:off x="180400" y="53460"/>
            <a:ext cx="1046822" cy="624286"/>
          </a:xfrm>
          <a:prstGeom prst="rect">
            <a:avLst/>
          </a:prstGeom>
        </p:spPr>
      </p:pic>
    </p:spTree>
    <p:extLst>
      <p:ext uri="{BB962C8B-B14F-4D97-AF65-F5344CB8AC3E}">
        <p14:creationId xmlns:p14="http://schemas.microsoft.com/office/powerpoint/2010/main" val="1028512956"/>
      </p:ext>
    </p:extLst>
  </p:cSld>
  <p:clrMapOvr>
    <a:masterClrMapping/>
  </p:clrMapOvr>
  <mc:AlternateContent xmlns:mc="http://schemas.openxmlformats.org/markup-compatibility/2006">
    <mc:Choice xmlns:p14="http://schemas.microsoft.com/office/powerpoint/2010/main" Requires="p14">
      <p:transition spd="slow" p14:dur="2000" advTm="53111"/>
    </mc:Choice>
    <mc:Fallback>
      <p:transition spd="slow" advTm="531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78119"/>
          </a:xfrm>
        </p:spPr>
        <p:txBody>
          <a:bodyPr/>
          <a:lstStyle/>
          <a:p>
            <a:r>
              <a:rPr lang="en-US" b="1" dirty="0"/>
              <a:t>Key Literature</a:t>
            </a:r>
            <a:endParaRPr lang="en-US" dirty="0"/>
          </a:p>
        </p:txBody>
      </p:sp>
      <p:sp>
        <p:nvSpPr>
          <p:cNvPr id="3" name="Content Placeholder 2"/>
          <p:cNvSpPr>
            <a:spLocks noGrp="1"/>
          </p:cNvSpPr>
          <p:nvPr>
            <p:ph idx="1"/>
          </p:nvPr>
        </p:nvSpPr>
        <p:spPr>
          <a:xfrm>
            <a:off x="2589212" y="2481942"/>
            <a:ext cx="8915400" cy="3429279"/>
          </a:xfrm>
        </p:spPr>
        <p:txBody>
          <a:bodyPr/>
          <a:lstStyle/>
          <a:p>
            <a:r>
              <a:rPr lang="en-US" dirty="0"/>
              <a:t>“The roles of machine learning methods in limiting the spread of deadly diseases: A systematic review”. This paper surveys various ML techniques used in outbreak prediction.</a:t>
            </a:r>
          </a:p>
          <a:p>
            <a:endParaRPr lang="en-US" dirty="0"/>
          </a:p>
          <a:p>
            <a:r>
              <a:rPr lang="en-US" dirty="0"/>
              <a:t>“Predicting Epidemics Using Machine Learning: Challenges and Opportunities” – This article discusses the potential and limitations of using ML in epidemic modeling.</a:t>
            </a:r>
          </a:p>
          <a:p>
            <a:endParaRPr lang="en-US" dirty="0"/>
          </a:p>
        </p:txBody>
      </p:sp>
      <p:pic>
        <p:nvPicPr>
          <p:cNvPr id="50" name="Audio 49">
            <a:hlinkClick r:id="" action="ppaction://media"/>
            <a:extLst>
              <a:ext uri="{FF2B5EF4-FFF2-40B4-BE49-F238E27FC236}">
                <a16:creationId xmlns:a16="http://schemas.microsoft.com/office/drawing/2014/main" id="{2736E337-B984-B16F-491F-ECA44F0C703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pic>
        <p:nvPicPr>
          <p:cNvPr id="56" name="Picture 55">
            <a:extLst>
              <a:ext uri="{FF2B5EF4-FFF2-40B4-BE49-F238E27FC236}">
                <a16:creationId xmlns:a16="http://schemas.microsoft.com/office/drawing/2014/main" id="{F8EBE707-AB42-3A77-1240-0EB859BE3EA0}"/>
              </a:ext>
            </a:extLst>
          </p:cNvPr>
          <p:cNvPicPr>
            <a:picLocks noChangeAspect="1"/>
          </p:cNvPicPr>
          <p:nvPr/>
        </p:nvPicPr>
        <p:blipFill>
          <a:blip r:embed="rId6"/>
          <a:stretch>
            <a:fillRect/>
          </a:stretch>
        </p:blipFill>
        <p:spPr>
          <a:xfrm>
            <a:off x="180400" y="53460"/>
            <a:ext cx="1046822" cy="624286"/>
          </a:xfrm>
          <a:prstGeom prst="rect">
            <a:avLst/>
          </a:prstGeom>
        </p:spPr>
      </p:pic>
    </p:spTree>
    <p:extLst>
      <p:ext uri="{BB962C8B-B14F-4D97-AF65-F5344CB8AC3E}">
        <p14:creationId xmlns:p14="http://schemas.microsoft.com/office/powerpoint/2010/main" val="2278717727"/>
      </p:ext>
    </p:extLst>
  </p:cSld>
  <p:clrMapOvr>
    <a:masterClrMapping/>
  </p:clrMapOvr>
  <mc:AlternateContent xmlns:mc="http://schemas.openxmlformats.org/markup-compatibility/2006">
    <mc:Choice xmlns:p14="http://schemas.microsoft.com/office/powerpoint/2010/main" Requires="p14">
      <p:transition spd="slow" p14:dur="2000" advTm="59062"/>
    </mc:Choice>
    <mc:Fallback>
      <p:transition spd="slow" advTm="59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Picture 180">
            <a:extLst>
              <a:ext uri="{FF2B5EF4-FFF2-40B4-BE49-F238E27FC236}">
                <a16:creationId xmlns:a16="http://schemas.microsoft.com/office/drawing/2014/main" id="{8B388A0A-54D5-E920-6F45-CA8BC4992B36}"/>
              </a:ext>
            </a:extLst>
          </p:cNvPr>
          <p:cNvPicPr>
            <a:picLocks noChangeAspect="1"/>
          </p:cNvPicPr>
          <p:nvPr/>
        </p:nvPicPr>
        <p:blipFill>
          <a:blip r:embed="rId5"/>
          <a:stretch>
            <a:fillRect/>
          </a:stretch>
        </p:blipFill>
        <p:spPr>
          <a:xfrm>
            <a:off x="4608116" y="1400423"/>
            <a:ext cx="7583884" cy="3410245"/>
          </a:xfrm>
          <a:prstGeom prst="rect">
            <a:avLst/>
          </a:prstGeom>
        </p:spPr>
      </p:pic>
      <p:sp>
        <p:nvSpPr>
          <p:cNvPr id="2" name="Title 1"/>
          <p:cNvSpPr>
            <a:spLocks noGrp="1"/>
          </p:cNvSpPr>
          <p:nvPr>
            <p:ph type="title"/>
          </p:nvPr>
        </p:nvSpPr>
        <p:spPr>
          <a:xfrm>
            <a:off x="2592925" y="624110"/>
            <a:ext cx="8911687" cy="652599"/>
          </a:xfrm>
        </p:spPr>
        <p:txBody>
          <a:bodyPr/>
          <a:lstStyle/>
          <a:p>
            <a:r>
              <a:rPr lang="en-US" b="1" dirty="0"/>
              <a:t>Methodology</a:t>
            </a:r>
            <a:endParaRPr lang="en-US" dirty="0"/>
          </a:p>
        </p:txBody>
      </p:sp>
      <p:sp>
        <p:nvSpPr>
          <p:cNvPr id="3" name="Content Placeholder 2"/>
          <p:cNvSpPr>
            <a:spLocks noGrp="1"/>
          </p:cNvSpPr>
          <p:nvPr>
            <p:ph idx="1"/>
          </p:nvPr>
        </p:nvSpPr>
        <p:spPr>
          <a:xfrm>
            <a:off x="1565690" y="1461643"/>
            <a:ext cx="3280247" cy="3777622"/>
          </a:xfrm>
        </p:spPr>
        <p:txBody>
          <a:bodyPr>
            <a:normAutofit/>
          </a:bodyPr>
          <a:lstStyle/>
          <a:p>
            <a:endParaRPr lang="en-US" dirty="0"/>
          </a:p>
          <a:p>
            <a:r>
              <a:rPr lang="en-US" dirty="0"/>
              <a:t>Data collection</a:t>
            </a:r>
          </a:p>
          <a:p>
            <a:r>
              <a:rPr lang="en-US" dirty="0"/>
              <a:t>Model development</a:t>
            </a:r>
          </a:p>
          <a:p>
            <a:r>
              <a:rPr lang="en-US" dirty="0"/>
              <a:t>Model training on historical data</a:t>
            </a:r>
          </a:p>
          <a:p>
            <a:r>
              <a:rPr lang="en-US" dirty="0"/>
              <a:t>Model validation and testing</a:t>
            </a:r>
          </a:p>
          <a:p>
            <a:pPr marL="0" indent="0">
              <a:buNone/>
            </a:pPr>
            <a:r>
              <a:rPr lang="en-US" dirty="0"/>
              <a:t>(Solanki &amp; Singh, 2021)</a:t>
            </a:r>
          </a:p>
        </p:txBody>
      </p:sp>
      <p:sp>
        <p:nvSpPr>
          <p:cNvPr id="11" name="TextBox 10">
            <a:extLst>
              <a:ext uri="{FF2B5EF4-FFF2-40B4-BE49-F238E27FC236}">
                <a16:creationId xmlns:a16="http://schemas.microsoft.com/office/drawing/2014/main" id="{9124259A-FBEF-E45E-C492-289C38F15919}"/>
              </a:ext>
            </a:extLst>
          </p:cNvPr>
          <p:cNvSpPr txBox="1"/>
          <p:nvPr/>
        </p:nvSpPr>
        <p:spPr>
          <a:xfrm>
            <a:off x="4633398" y="4632981"/>
            <a:ext cx="2488182" cy="276999"/>
          </a:xfrm>
          <a:prstGeom prst="rect">
            <a:avLst/>
          </a:prstGeom>
          <a:noFill/>
        </p:spPr>
        <p:txBody>
          <a:bodyPr wrap="none" rtlCol="0">
            <a:spAutoFit/>
          </a:bodyPr>
          <a:lstStyle/>
          <a:p>
            <a:r>
              <a:rPr lang="en-US" sz="1200" dirty="0"/>
              <a:t>Credit: Scientific Reports (2022)</a:t>
            </a:r>
            <a:endParaRPr lang="en-GB" sz="1200" dirty="0"/>
          </a:p>
        </p:txBody>
      </p:sp>
      <p:pic>
        <p:nvPicPr>
          <p:cNvPr id="195" name="Audio 194">
            <a:hlinkClick r:id="" action="ppaction://media"/>
            <a:extLst>
              <a:ext uri="{FF2B5EF4-FFF2-40B4-BE49-F238E27FC236}">
                <a16:creationId xmlns:a16="http://schemas.microsoft.com/office/drawing/2014/main" id="{9E027317-4975-ACBF-09A8-39F89B104BA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pic>
        <p:nvPicPr>
          <p:cNvPr id="182" name="Picture 181">
            <a:extLst>
              <a:ext uri="{FF2B5EF4-FFF2-40B4-BE49-F238E27FC236}">
                <a16:creationId xmlns:a16="http://schemas.microsoft.com/office/drawing/2014/main" id="{A140DE8D-7487-4B29-7F9F-8D14DC75E5E2}"/>
              </a:ext>
            </a:extLst>
          </p:cNvPr>
          <p:cNvPicPr>
            <a:picLocks noChangeAspect="1"/>
          </p:cNvPicPr>
          <p:nvPr/>
        </p:nvPicPr>
        <p:blipFill>
          <a:blip r:embed="rId7"/>
          <a:stretch>
            <a:fillRect/>
          </a:stretch>
        </p:blipFill>
        <p:spPr>
          <a:xfrm>
            <a:off x="180400" y="53460"/>
            <a:ext cx="1046822" cy="624286"/>
          </a:xfrm>
          <a:prstGeom prst="rect">
            <a:avLst/>
          </a:prstGeom>
        </p:spPr>
      </p:pic>
    </p:spTree>
    <p:extLst>
      <p:ext uri="{BB962C8B-B14F-4D97-AF65-F5344CB8AC3E}">
        <p14:creationId xmlns:p14="http://schemas.microsoft.com/office/powerpoint/2010/main" val="3188472345"/>
      </p:ext>
    </p:extLst>
  </p:cSld>
  <p:clrMapOvr>
    <a:masterClrMapping/>
  </p:clrMapOvr>
  <mc:AlternateContent xmlns:mc="http://schemas.openxmlformats.org/markup-compatibility/2006">
    <mc:Choice xmlns:p14="http://schemas.microsoft.com/office/powerpoint/2010/main" Requires="p14">
      <p:transition spd="slow" p14:dur="2000" advTm="5404"/>
    </mc:Choice>
    <mc:Fallback>
      <p:transition spd="slow" advTm="5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52599"/>
          </a:xfrm>
        </p:spPr>
        <p:txBody>
          <a:bodyPr/>
          <a:lstStyle/>
          <a:p>
            <a:r>
              <a:rPr lang="en-US" b="1" dirty="0"/>
              <a:t>Methodology cont.</a:t>
            </a:r>
            <a:endParaRPr lang="en-US" dirty="0"/>
          </a:p>
        </p:txBody>
      </p:sp>
      <p:sp>
        <p:nvSpPr>
          <p:cNvPr id="3" name="Content Placeholder 2"/>
          <p:cNvSpPr>
            <a:spLocks noGrp="1"/>
          </p:cNvSpPr>
          <p:nvPr>
            <p:ph idx="1"/>
          </p:nvPr>
        </p:nvSpPr>
        <p:spPr>
          <a:xfrm>
            <a:off x="1565690" y="1461643"/>
            <a:ext cx="3280247" cy="3777622"/>
          </a:xfrm>
        </p:spPr>
        <p:txBody>
          <a:bodyPr>
            <a:normAutofit/>
          </a:bodyPr>
          <a:lstStyle/>
          <a:p>
            <a:endParaRPr lang="en-US" dirty="0"/>
          </a:p>
          <a:p>
            <a:r>
              <a:rPr lang="en-US" dirty="0">
                <a:solidFill>
                  <a:srgbClr val="C00000"/>
                </a:solidFill>
              </a:rPr>
              <a:t>Data collection</a:t>
            </a:r>
          </a:p>
          <a:p>
            <a:r>
              <a:rPr lang="en-US" dirty="0"/>
              <a:t>Model development</a:t>
            </a:r>
          </a:p>
          <a:p>
            <a:r>
              <a:rPr lang="en-US" dirty="0"/>
              <a:t>Model training on historical data</a:t>
            </a:r>
          </a:p>
          <a:p>
            <a:r>
              <a:rPr lang="en-US" dirty="0"/>
              <a:t>Model validation and testing</a:t>
            </a:r>
          </a:p>
          <a:p>
            <a:pPr marL="0" indent="0">
              <a:buNone/>
            </a:pPr>
            <a:r>
              <a:rPr lang="en-US" dirty="0"/>
              <a:t>(Bojer &amp; Meldgaard,2021)</a:t>
            </a:r>
          </a:p>
        </p:txBody>
      </p:sp>
      <p:sp>
        <p:nvSpPr>
          <p:cNvPr id="11" name="TextBox 10">
            <a:extLst>
              <a:ext uri="{FF2B5EF4-FFF2-40B4-BE49-F238E27FC236}">
                <a16:creationId xmlns:a16="http://schemas.microsoft.com/office/drawing/2014/main" id="{9124259A-FBEF-E45E-C492-289C38F15919}"/>
              </a:ext>
            </a:extLst>
          </p:cNvPr>
          <p:cNvSpPr txBox="1"/>
          <p:nvPr/>
        </p:nvSpPr>
        <p:spPr>
          <a:xfrm>
            <a:off x="4633398" y="4632981"/>
            <a:ext cx="2488182" cy="276999"/>
          </a:xfrm>
          <a:prstGeom prst="rect">
            <a:avLst/>
          </a:prstGeom>
          <a:noFill/>
        </p:spPr>
        <p:txBody>
          <a:bodyPr wrap="none" rtlCol="0">
            <a:spAutoFit/>
          </a:bodyPr>
          <a:lstStyle/>
          <a:p>
            <a:r>
              <a:rPr lang="en-US" sz="1200" dirty="0"/>
              <a:t>Credit: Scientific Reports (2022)</a:t>
            </a:r>
            <a:endParaRPr lang="en-GB" sz="1200" dirty="0"/>
          </a:p>
        </p:txBody>
      </p:sp>
      <p:pic>
        <p:nvPicPr>
          <p:cNvPr id="27" name="Audio 26">
            <a:hlinkClick r:id="" action="ppaction://media"/>
            <a:extLst>
              <a:ext uri="{FF2B5EF4-FFF2-40B4-BE49-F238E27FC236}">
                <a16:creationId xmlns:a16="http://schemas.microsoft.com/office/drawing/2014/main" id="{9B7D286F-F77D-AED8-E849-DA36180C86B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pic>
        <p:nvPicPr>
          <p:cNvPr id="125" name="Picture 124">
            <a:extLst>
              <a:ext uri="{FF2B5EF4-FFF2-40B4-BE49-F238E27FC236}">
                <a16:creationId xmlns:a16="http://schemas.microsoft.com/office/drawing/2014/main" id="{2ACAFE00-D052-D44E-0155-8B3478F717DA}"/>
              </a:ext>
            </a:extLst>
          </p:cNvPr>
          <p:cNvPicPr>
            <a:picLocks noChangeAspect="1"/>
          </p:cNvPicPr>
          <p:nvPr/>
        </p:nvPicPr>
        <p:blipFill>
          <a:blip r:embed="rId6"/>
          <a:stretch>
            <a:fillRect/>
          </a:stretch>
        </p:blipFill>
        <p:spPr>
          <a:xfrm>
            <a:off x="4633398" y="1605871"/>
            <a:ext cx="7558602" cy="4054615"/>
          </a:xfrm>
          <a:prstGeom prst="rect">
            <a:avLst/>
          </a:prstGeom>
        </p:spPr>
      </p:pic>
      <p:pic>
        <p:nvPicPr>
          <p:cNvPr id="4" name="Picture 3">
            <a:extLst>
              <a:ext uri="{FF2B5EF4-FFF2-40B4-BE49-F238E27FC236}">
                <a16:creationId xmlns:a16="http://schemas.microsoft.com/office/drawing/2014/main" id="{E0A4F373-6EC6-BC2E-F773-1A339FBBF40A}"/>
              </a:ext>
            </a:extLst>
          </p:cNvPr>
          <p:cNvPicPr>
            <a:picLocks noChangeAspect="1"/>
          </p:cNvPicPr>
          <p:nvPr/>
        </p:nvPicPr>
        <p:blipFill>
          <a:blip r:embed="rId7"/>
          <a:stretch>
            <a:fillRect/>
          </a:stretch>
        </p:blipFill>
        <p:spPr>
          <a:xfrm>
            <a:off x="180400" y="53460"/>
            <a:ext cx="1046822" cy="624286"/>
          </a:xfrm>
          <a:prstGeom prst="rect">
            <a:avLst/>
          </a:prstGeom>
        </p:spPr>
      </p:pic>
    </p:spTree>
    <p:extLst>
      <p:ext uri="{BB962C8B-B14F-4D97-AF65-F5344CB8AC3E}">
        <p14:creationId xmlns:p14="http://schemas.microsoft.com/office/powerpoint/2010/main" val="4172126319"/>
      </p:ext>
    </p:extLst>
  </p:cSld>
  <p:clrMapOvr>
    <a:masterClrMapping/>
  </p:clrMapOvr>
  <mc:AlternateContent xmlns:mc="http://schemas.openxmlformats.org/markup-compatibility/2006">
    <mc:Choice xmlns:p14="http://schemas.microsoft.com/office/powerpoint/2010/main" Requires="p14">
      <p:transition spd="slow" p14:dur="2000" advTm="51869"/>
    </mc:Choice>
    <mc:Fallback>
      <p:transition spd="slow" advTm="51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52599"/>
          </a:xfrm>
        </p:spPr>
        <p:txBody>
          <a:bodyPr/>
          <a:lstStyle/>
          <a:p>
            <a:r>
              <a:rPr lang="en-US" b="1" dirty="0"/>
              <a:t>Methodology cont.</a:t>
            </a:r>
            <a:endParaRPr lang="en-US" dirty="0"/>
          </a:p>
        </p:txBody>
      </p:sp>
      <p:sp>
        <p:nvSpPr>
          <p:cNvPr id="3" name="Content Placeholder 2"/>
          <p:cNvSpPr>
            <a:spLocks noGrp="1"/>
          </p:cNvSpPr>
          <p:nvPr>
            <p:ph idx="1"/>
          </p:nvPr>
        </p:nvSpPr>
        <p:spPr>
          <a:xfrm>
            <a:off x="1565690" y="1461643"/>
            <a:ext cx="3280247" cy="3777622"/>
          </a:xfrm>
        </p:spPr>
        <p:txBody>
          <a:bodyPr>
            <a:normAutofit/>
          </a:bodyPr>
          <a:lstStyle/>
          <a:p>
            <a:endParaRPr lang="en-US" dirty="0"/>
          </a:p>
          <a:p>
            <a:r>
              <a:rPr lang="en-US" dirty="0"/>
              <a:t>Data collection</a:t>
            </a:r>
          </a:p>
          <a:p>
            <a:r>
              <a:rPr lang="en-US" dirty="0">
                <a:solidFill>
                  <a:srgbClr val="FF0000"/>
                </a:solidFill>
              </a:rPr>
              <a:t>Model development</a:t>
            </a:r>
          </a:p>
          <a:p>
            <a:r>
              <a:rPr lang="en-US" dirty="0"/>
              <a:t>Data Preprocessing</a:t>
            </a:r>
          </a:p>
          <a:p>
            <a:r>
              <a:rPr lang="en-US" dirty="0"/>
              <a:t>Model training on historical data</a:t>
            </a:r>
          </a:p>
          <a:p>
            <a:r>
              <a:rPr lang="en-US" dirty="0"/>
              <a:t>Model validation and testing</a:t>
            </a:r>
          </a:p>
          <a:p>
            <a:pPr marL="0" indent="0">
              <a:buNone/>
            </a:pPr>
            <a:r>
              <a:rPr lang="en-US" dirty="0"/>
              <a:t>(</a:t>
            </a:r>
            <a:r>
              <a:rPr lang="en-US" dirty="0" err="1"/>
              <a:t>Medar</a:t>
            </a:r>
            <a:r>
              <a:rPr lang="en-US" dirty="0"/>
              <a:t> et al.,2017)</a:t>
            </a:r>
          </a:p>
        </p:txBody>
      </p:sp>
      <p:sp>
        <p:nvSpPr>
          <p:cNvPr id="11" name="TextBox 10">
            <a:extLst>
              <a:ext uri="{FF2B5EF4-FFF2-40B4-BE49-F238E27FC236}">
                <a16:creationId xmlns:a16="http://schemas.microsoft.com/office/drawing/2014/main" id="{9124259A-FBEF-E45E-C492-289C38F15919}"/>
              </a:ext>
            </a:extLst>
          </p:cNvPr>
          <p:cNvSpPr txBox="1"/>
          <p:nvPr/>
        </p:nvSpPr>
        <p:spPr>
          <a:xfrm>
            <a:off x="4633398" y="4632981"/>
            <a:ext cx="2488182" cy="276999"/>
          </a:xfrm>
          <a:prstGeom prst="rect">
            <a:avLst/>
          </a:prstGeom>
          <a:noFill/>
        </p:spPr>
        <p:txBody>
          <a:bodyPr wrap="none" rtlCol="0">
            <a:spAutoFit/>
          </a:bodyPr>
          <a:lstStyle/>
          <a:p>
            <a:r>
              <a:rPr lang="en-US" sz="1200" dirty="0"/>
              <a:t>Credit: Scientific Reports (2022)</a:t>
            </a:r>
            <a:endParaRPr lang="en-GB" sz="1200" dirty="0"/>
          </a:p>
        </p:txBody>
      </p:sp>
      <p:pic>
        <p:nvPicPr>
          <p:cNvPr id="7" name="Audio 6">
            <a:hlinkClick r:id="" action="ppaction://media"/>
            <a:extLst>
              <a:ext uri="{FF2B5EF4-FFF2-40B4-BE49-F238E27FC236}">
                <a16:creationId xmlns:a16="http://schemas.microsoft.com/office/drawing/2014/main" id="{83025350-0D4E-6CF0-E7F5-17E11C0595D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pic>
        <p:nvPicPr>
          <p:cNvPr id="115" name="Picture 114">
            <a:extLst>
              <a:ext uri="{FF2B5EF4-FFF2-40B4-BE49-F238E27FC236}">
                <a16:creationId xmlns:a16="http://schemas.microsoft.com/office/drawing/2014/main" id="{E428A86E-43B2-BD9C-5EB5-B83129DB10A0}"/>
              </a:ext>
            </a:extLst>
          </p:cNvPr>
          <p:cNvPicPr>
            <a:picLocks noChangeAspect="1"/>
          </p:cNvPicPr>
          <p:nvPr/>
        </p:nvPicPr>
        <p:blipFill>
          <a:blip r:embed="rId6"/>
          <a:stretch>
            <a:fillRect/>
          </a:stretch>
        </p:blipFill>
        <p:spPr>
          <a:xfrm>
            <a:off x="4737418" y="1618735"/>
            <a:ext cx="7372286" cy="3954670"/>
          </a:xfrm>
          <a:prstGeom prst="rect">
            <a:avLst/>
          </a:prstGeom>
        </p:spPr>
      </p:pic>
      <p:pic>
        <p:nvPicPr>
          <p:cNvPr id="4" name="Picture 3">
            <a:extLst>
              <a:ext uri="{FF2B5EF4-FFF2-40B4-BE49-F238E27FC236}">
                <a16:creationId xmlns:a16="http://schemas.microsoft.com/office/drawing/2014/main" id="{6A8F8503-BA66-E5EE-13E1-F385A998C885}"/>
              </a:ext>
            </a:extLst>
          </p:cNvPr>
          <p:cNvPicPr>
            <a:picLocks noChangeAspect="1"/>
          </p:cNvPicPr>
          <p:nvPr/>
        </p:nvPicPr>
        <p:blipFill>
          <a:blip r:embed="rId7"/>
          <a:stretch>
            <a:fillRect/>
          </a:stretch>
        </p:blipFill>
        <p:spPr>
          <a:xfrm>
            <a:off x="180400" y="53460"/>
            <a:ext cx="1046822" cy="624286"/>
          </a:xfrm>
          <a:prstGeom prst="rect">
            <a:avLst/>
          </a:prstGeom>
        </p:spPr>
      </p:pic>
    </p:spTree>
    <p:extLst>
      <p:ext uri="{BB962C8B-B14F-4D97-AF65-F5344CB8AC3E}">
        <p14:creationId xmlns:p14="http://schemas.microsoft.com/office/powerpoint/2010/main" val="2064544483"/>
      </p:ext>
    </p:extLst>
  </p:cSld>
  <p:clrMapOvr>
    <a:masterClrMapping/>
  </p:clrMapOvr>
  <mc:AlternateContent xmlns:mc="http://schemas.openxmlformats.org/markup-compatibility/2006">
    <mc:Choice xmlns:p14="http://schemas.microsoft.com/office/powerpoint/2010/main" Requires="p14">
      <p:transition spd="slow" p14:dur="2000" advTm="35915"/>
    </mc:Choice>
    <mc:Fallback>
      <p:transition spd="slow" advTm="35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652599"/>
          </a:xfrm>
        </p:spPr>
        <p:txBody>
          <a:bodyPr/>
          <a:lstStyle/>
          <a:p>
            <a:r>
              <a:rPr lang="en-US" b="1" dirty="0"/>
              <a:t>Methodology  cont.</a:t>
            </a:r>
            <a:endParaRPr lang="en-US" dirty="0"/>
          </a:p>
        </p:txBody>
      </p:sp>
      <p:sp>
        <p:nvSpPr>
          <p:cNvPr id="3" name="Content Placeholder 2"/>
          <p:cNvSpPr>
            <a:spLocks noGrp="1"/>
          </p:cNvSpPr>
          <p:nvPr>
            <p:ph idx="1"/>
          </p:nvPr>
        </p:nvSpPr>
        <p:spPr>
          <a:xfrm>
            <a:off x="1565690" y="1461643"/>
            <a:ext cx="3280247" cy="3777622"/>
          </a:xfrm>
        </p:spPr>
        <p:txBody>
          <a:bodyPr>
            <a:normAutofit/>
          </a:bodyPr>
          <a:lstStyle/>
          <a:p>
            <a:endParaRPr lang="en-US" dirty="0"/>
          </a:p>
          <a:p>
            <a:r>
              <a:rPr lang="en-US" dirty="0"/>
              <a:t>Data collection</a:t>
            </a:r>
          </a:p>
          <a:p>
            <a:r>
              <a:rPr lang="en-US" dirty="0"/>
              <a:t>Model development</a:t>
            </a:r>
          </a:p>
          <a:p>
            <a:r>
              <a:rPr lang="en-US" dirty="0">
                <a:solidFill>
                  <a:srgbClr val="FF0000"/>
                </a:solidFill>
              </a:rPr>
              <a:t>Data Preprocessing</a:t>
            </a:r>
          </a:p>
          <a:p>
            <a:r>
              <a:rPr lang="en-US" dirty="0"/>
              <a:t>Model training on historical data</a:t>
            </a:r>
          </a:p>
          <a:p>
            <a:r>
              <a:rPr lang="en-US" dirty="0"/>
              <a:t>Model validation and testing</a:t>
            </a:r>
          </a:p>
          <a:p>
            <a:pPr marL="0" indent="0">
              <a:buNone/>
            </a:pPr>
            <a:r>
              <a:rPr lang="en-US" dirty="0"/>
              <a:t>(García et al.,2016)</a:t>
            </a:r>
          </a:p>
        </p:txBody>
      </p:sp>
      <p:sp>
        <p:nvSpPr>
          <p:cNvPr id="11" name="TextBox 10">
            <a:extLst>
              <a:ext uri="{FF2B5EF4-FFF2-40B4-BE49-F238E27FC236}">
                <a16:creationId xmlns:a16="http://schemas.microsoft.com/office/drawing/2014/main" id="{9124259A-FBEF-E45E-C492-289C38F15919}"/>
              </a:ext>
            </a:extLst>
          </p:cNvPr>
          <p:cNvSpPr txBox="1"/>
          <p:nvPr/>
        </p:nvSpPr>
        <p:spPr>
          <a:xfrm>
            <a:off x="4633398" y="4632981"/>
            <a:ext cx="2488182" cy="276999"/>
          </a:xfrm>
          <a:prstGeom prst="rect">
            <a:avLst/>
          </a:prstGeom>
          <a:noFill/>
        </p:spPr>
        <p:txBody>
          <a:bodyPr wrap="none" rtlCol="0">
            <a:spAutoFit/>
          </a:bodyPr>
          <a:lstStyle/>
          <a:p>
            <a:r>
              <a:rPr lang="en-US" sz="1200" dirty="0"/>
              <a:t>Credit: Scientific Reports (2022)</a:t>
            </a:r>
            <a:endParaRPr lang="en-GB" sz="1200" dirty="0"/>
          </a:p>
        </p:txBody>
      </p:sp>
      <p:pic>
        <p:nvPicPr>
          <p:cNvPr id="30" name="Audio 29">
            <a:hlinkClick r:id="" action="ppaction://media"/>
            <a:extLst>
              <a:ext uri="{FF2B5EF4-FFF2-40B4-BE49-F238E27FC236}">
                <a16:creationId xmlns:a16="http://schemas.microsoft.com/office/drawing/2014/main" id="{959A0D74-E502-2C97-D332-A24AEFA4105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pic>
        <p:nvPicPr>
          <p:cNvPr id="123" name="Picture 122">
            <a:extLst>
              <a:ext uri="{FF2B5EF4-FFF2-40B4-BE49-F238E27FC236}">
                <a16:creationId xmlns:a16="http://schemas.microsoft.com/office/drawing/2014/main" id="{3C66CF7C-E280-3AD5-F419-686BFA8F2880}"/>
              </a:ext>
            </a:extLst>
          </p:cNvPr>
          <p:cNvPicPr>
            <a:picLocks noChangeAspect="1"/>
          </p:cNvPicPr>
          <p:nvPr/>
        </p:nvPicPr>
        <p:blipFill>
          <a:blip r:embed="rId6"/>
          <a:stretch>
            <a:fillRect/>
          </a:stretch>
        </p:blipFill>
        <p:spPr>
          <a:xfrm>
            <a:off x="4830807" y="1830756"/>
            <a:ext cx="7361193" cy="3948719"/>
          </a:xfrm>
          <a:prstGeom prst="rect">
            <a:avLst/>
          </a:prstGeom>
        </p:spPr>
      </p:pic>
      <p:pic>
        <p:nvPicPr>
          <p:cNvPr id="7" name="Picture 6">
            <a:extLst>
              <a:ext uri="{FF2B5EF4-FFF2-40B4-BE49-F238E27FC236}">
                <a16:creationId xmlns:a16="http://schemas.microsoft.com/office/drawing/2014/main" id="{4A81A777-14B3-FE2D-2620-817CA3CF52D1}"/>
              </a:ext>
            </a:extLst>
          </p:cNvPr>
          <p:cNvPicPr>
            <a:picLocks noChangeAspect="1"/>
          </p:cNvPicPr>
          <p:nvPr/>
        </p:nvPicPr>
        <p:blipFill>
          <a:blip r:embed="rId7"/>
          <a:stretch>
            <a:fillRect/>
          </a:stretch>
        </p:blipFill>
        <p:spPr>
          <a:xfrm>
            <a:off x="4822854" y="1854456"/>
            <a:ext cx="7377090" cy="2840149"/>
          </a:xfrm>
          <a:prstGeom prst="rect">
            <a:avLst/>
          </a:prstGeom>
        </p:spPr>
      </p:pic>
      <p:pic>
        <p:nvPicPr>
          <p:cNvPr id="8" name="Picture 7">
            <a:extLst>
              <a:ext uri="{FF2B5EF4-FFF2-40B4-BE49-F238E27FC236}">
                <a16:creationId xmlns:a16="http://schemas.microsoft.com/office/drawing/2014/main" id="{E0F6CA27-3EC8-33F5-C23D-731E854E6C2F}"/>
              </a:ext>
            </a:extLst>
          </p:cNvPr>
          <p:cNvPicPr>
            <a:picLocks noChangeAspect="1"/>
          </p:cNvPicPr>
          <p:nvPr/>
        </p:nvPicPr>
        <p:blipFill>
          <a:blip r:embed="rId8"/>
          <a:stretch>
            <a:fillRect/>
          </a:stretch>
        </p:blipFill>
        <p:spPr>
          <a:xfrm>
            <a:off x="180400" y="53460"/>
            <a:ext cx="1046822" cy="624286"/>
          </a:xfrm>
          <a:prstGeom prst="rect">
            <a:avLst/>
          </a:prstGeom>
        </p:spPr>
      </p:pic>
    </p:spTree>
    <p:extLst>
      <p:ext uri="{BB962C8B-B14F-4D97-AF65-F5344CB8AC3E}">
        <p14:creationId xmlns:p14="http://schemas.microsoft.com/office/powerpoint/2010/main" val="1207093792"/>
      </p:ext>
    </p:extLst>
  </p:cSld>
  <p:clrMapOvr>
    <a:masterClrMapping/>
  </p:clrMapOvr>
  <mc:AlternateContent xmlns:mc="http://schemas.openxmlformats.org/markup-compatibility/2006">
    <mc:Choice xmlns:p14="http://schemas.microsoft.com/office/powerpoint/2010/main" Requires="p14">
      <p:transition spd="slow" p14:dur="2000" advTm="29954"/>
    </mc:Choice>
    <mc:Fallback>
      <p:transition spd="slow" advTm="29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docProps/app.xml><?xml version="1.0" encoding="utf-8"?>
<Properties xmlns="http://schemas.openxmlformats.org/officeDocument/2006/extended-properties" xmlns:vt="http://schemas.openxmlformats.org/officeDocument/2006/docPropsVTypes">
  <Template/>
  <TotalTime>3827</TotalTime>
  <Words>1709</Words>
  <Application>Microsoft Office PowerPoint</Application>
  <PresentationFormat>Widescreen</PresentationFormat>
  <Paragraphs>148</Paragraphs>
  <Slides>23</Slides>
  <Notes>21</Notes>
  <HiddenSlides>0</HiddenSlides>
  <MMClips>17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Calibri</vt:lpstr>
      <vt:lpstr>Century Gothic</vt:lpstr>
      <vt:lpstr>Wingdings</vt:lpstr>
      <vt:lpstr>Wingdings 3</vt:lpstr>
      <vt:lpstr>Wisp</vt:lpstr>
      <vt:lpstr>Implementing Machine Learning Techniques in Enhancing Epidemic Modeling: A COVID-19 Case Study in Africa</vt:lpstr>
      <vt:lpstr>Significance and Contribution </vt:lpstr>
      <vt:lpstr>Research Question</vt:lpstr>
      <vt:lpstr>Aims and Objectives</vt:lpstr>
      <vt:lpstr>Key Literature</vt:lpstr>
      <vt:lpstr>Methodology</vt:lpstr>
      <vt:lpstr>Methodology cont.</vt:lpstr>
      <vt:lpstr>Methodology cont.</vt:lpstr>
      <vt:lpstr>Methodology  cont.</vt:lpstr>
      <vt:lpstr>Methodology  cont.</vt:lpstr>
      <vt:lpstr>Methodology  cont.</vt:lpstr>
      <vt:lpstr>Ethical Considerations and Risk Assessment</vt:lpstr>
      <vt:lpstr>Artefact</vt:lpstr>
      <vt:lpstr>Challenges</vt:lpstr>
      <vt:lpstr>Timeline of Activities </vt:lpstr>
      <vt:lpstr>Conclusion</vt:lpstr>
      <vt:lpstr>Thank you </vt:lpstr>
      <vt:lpstr>References: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Mutebe</dc:creator>
  <cp:lastModifiedBy>Alex Mutebe</cp:lastModifiedBy>
  <cp:revision>40</cp:revision>
  <dcterms:created xsi:type="dcterms:W3CDTF">2024-07-02T10:36:41Z</dcterms:created>
  <dcterms:modified xsi:type="dcterms:W3CDTF">2024-07-05T17:44:33Z</dcterms:modified>
</cp:coreProperties>
</file>